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4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DD7EE"/>
    <a:srgbClr val="FF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799B23B-EC83-4686-B30A-512413B5E67A}" styleName="淡色スタイル 3 - アクセント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680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39497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409039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885169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101995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295473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173974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689262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167898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900452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295383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942055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305613-6109-40B9-9F26-3FD75B42F5E2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506744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g"/><Relationship Id="rId3" Type="http://schemas.openxmlformats.org/officeDocument/2006/relationships/image" Target="../media/image2.jpg"/><Relationship Id="rId7" Type="http://schemas.openxmlformats.org/officeDocument/2006/relationships/image" Target="../media/image6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5" Type="http://schemas.openxmlformats.org/officeDocument/2006/relationships/image" Target="../media/image4.jpg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3FE57F7-91D6-1104-E557-C62D44587ED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" name="図 22">
            <a:extLst>
              <a:ext uri="{FF2B5EF4-FFF2-40B4-BE49-F238E27FC236}">
                <a16:creationId xmlns:a16="http://schemas.microsoft.com/office/drawing/2014/main" id="{D3866ABE-F59B-0397-87FF-00946C4B771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22336" y="1202354"/>
            <a:ext cx="1194075" cy="1194075"/>
          </a:xfrm>
          <a:prstGeom prst="rect">
            <a:avLst/>
          </a:prstGeom>
        </p:spPr>
      </p:pic>
      <p:pic>
        <p:nvPicPr>
          <p:cNvPr id="25" name="図 24">
            <a:extLst>
              <a:ext uri="{FF2B5EF4-FFF2-40B4-BE49-F238E27FC236}">
                <a16:creationId xmlns:a16="http://schemas.microsoft.com/office/drawing/2014/main" id="{9BC5AC17-F094-FD59-033F-BAAD5A346B2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57662" y="1201883"/>
            <a:ext cx="1194075" cy="1194075"/>
          </a:xfrm>
          <a:prstGeom prst="rect">
            <a:avLst/>
          </a:prstGeom>
        </p:spPr>
      </p:pic>
      <p:pic>
        <p:nvPicPr>
          <p:cNvPr id="27" name="図 26">
            <a:extLst>
              <a:ext uri="{FF2B5EF4-FFF2-40B4-BE49-F238E27FC236}">
                <a16:creationId xmlns:a16="http://schemas.microsoft.com/office/drawing/2014/main" id="{F5213E2A-762A-D03E-C9C0-D8522602301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68230" y="1201412"/>
            <a:ext cx="1194075" cy="1194075"/>
          </a:xfrm>
          <a:prstGeom prst="rect">
            <a:avLst/>
          </a:prstGeom>
        </p:spPr>
      </p:pic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6D5330B0-336C-93F9-CA38-5FEC591BC146}"/>
              </a:ext>
            </a:extLst>
          </p:cNvPr>
          <p:cNvSpPr txBox="1"/>
          <p:nvPr/>
        </p:nvSpPr>
        <p:spPr>
          <a:xfrm>
            <a:off x="227241" y="494110"/>
            <a:ext cx="7550946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ja-JP" altLang="en-US" sz="1600" b="0" i="0" dirty="0">
                <a:solidFill>
                  <a:srgbClr val="333333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</a:rPr>
              <a:t>品番</a:t>
            </a:r>
            <a:r>
              <a:rPr lang="en-US" altLang="ja-JP" sz="1600" b="0" i="0" dirty="0">
                <a:solidFill>
                  <a:srgbClr val="333333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</a:rPr>
              <a:t>:S3856</a:t>
            </a:r>
          </a:p>
          <a:p>
            <a:r>
              <a:rPr lang="ja-JP" altLang="en-US" sz="2400" b="1" u="sng" dirty="0">
                <a:solidFill>
                  <a:srgbClr val="333333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リサイクル</a:t>
            </a:r>
            <a:r>
              <a:rPr lang="en-US" altLang="ja-JP" sz="2400" b="1" u="sng" dirty="0">
                <a:solidFill>
                  <a:srgbClr val="333333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PET</a:t>
            </a:r>
            <a:r>
              <a:rPr lang="ja-JP" altLang="en-US" sz="2400" b="1" u="sng" dirty="0">
                <a:solidFill>
                  <a:srgbClr val="333333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メモ</a:t>
            </a:r>
            <a:endParaRPr lang="ja-JP" altLang="en-US" sz="2400" b="1" i="0" u="sng" dirty="0">
              <a:solidFill>
                <a:srgbClr val="333333"/>
              </a:solidFill>
              <a:effectLst/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2" name="テキスト ボックス 31">
            <a:extLst>
              <a:ext uri="{FF2B5EF4-FFF2-40B4-BE49-F238E27FC236}">
                <a16:creationId xmlns:a16="http://schemas.microsoft.com/office/drawing/2014/main" id="{DA21DE82-958E-BEE8-BF15-EF4EB3616CF7}"/>
              </a:ext>
            </a:extLst>
          </p:cNvPr>
          <p:cNvSpPr txBox="1"/>
          <p:nvPr/>
        </p:nvSpPr>
        <p:spPr>
          <a:xfrm>
            <a:off x="253366" y="1210336"/>
            <a:ext cx="212590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上代</a:t>
            </a:r>
            <a:r>
              <a:rPr kumimoji="1" lang="en-US" altLang="ja-JP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:\240(</a:t>
            </a:r>
            <a:r>
              <a:rPr kumimoji="1"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税込</a:t>
            </a:r>
            <a:r>
              <a:rPr kumimoji="1" lang="en-US" altLang="ja-JP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\264)</a:t>
            </a:r>
            <a:endParaRPr kumimoji="1" lang="ja-JP" altLang="en-US" sz="1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aphicFrame>
        <p:nvGraphicFramePr>
          <p:cNvPr id="49" name="表 49">
            <a:extLst>
              <a:ext uri="{FF2B5EF4-FFF2-40B4-BE49-F238E27FC236}">
                <a16:creationId xmlns:a16="http://schemas.microsoft.com/office/drawing/2014/main" id="{ED14B622-68DF-DDA9-DC15-E8FC8B22C22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05840802"/>
              </p:ext>
            </p:extLst>
          </p:nvPr>
        </p:nvGraphicFramePr>
        <p:xfrm>
          <a:off x="4695365" y="3019540"/>
          <a:ext cx="4122148" cy="1251012"/>
        </p:xfrm>
        <a:graphic>
          <a:graphicData uri="http://schemas.openxmlformats.org/drawingml/2006/table">
            <a:tbl>
              <a:tblPr bandRow="1">
                <a:tableStyleId>{8799B23B-EC83-4686-B30A-512413B5E67A}</a:tableStyleId>
              </a:tblPr>
              <a:tblGrid>
                <a:gridCol w="1135868">
                  <a:extLst>
                    <a:ext uri="{9D8B030D-6E8A-4147-A177-3AD203B41FA5}">
                      <a16:colId xmlns:a16="http://schemas.microsoft.com/office/drawing/2014/main" val="2618808635"/>
                    </a:ext>
                  </a:extLst>
                </a:gridCol>
                <a:gridCol w="2986280">
                  <a:extLst>
                    <a:ext uri="{9D8B030D-6E8A-4147-A177-3AD203B41FA5}">
                      <a16:colId xmlns:a16="http://schemas.microsoft.com/office/drawing/2014/main" val="1924190400"/>
                    </a:ext>
                  </a:extLst>
                </a:gridCol>
              </a:tblGrid>
              <a:tr h="25560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商品サイズ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</a:rPr>
                        <a:t>110x80mm</a:t>
                      </a:r>
                      <a:endParaRPr kumimoji="1" lang="en-US" altLang="ja-JP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52070867"/>
                  </a:ext>
                </a:extLst>
              </a:tr>
              <a:tr h="25560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重量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約</a:t>
                      </a:r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</a:rPr>
                        <a:t>60</a:t>
                      </a:r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ｇ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686202944"/>
                  </a:ext>
                </a:extLst>
              </a:tr>
              <a:tr h="25560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材質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zh-TW" sz="900" b="1" dirty="0">
                          <a:solidFill>
                            <a:schemeClr val="tx1"/>
                          </a:solidFill>
                        </a:rPr>
                        <a:t>RPET</a:t>
                      </a:r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、</a:t>
                      </a:r>
                      <a:r>
                        <a:rPr kumimoji="1" lang="zh-TW" altLang="en-US" sz="900" b="1" dirty="0">
                          <a:solidFill>
                            <a:schemeClr val="tx1"/>
                          </a:solidFill>
                        </a:rPr>
                        <a:t>再生紙</a:t>
                      </a:r>
                      <a:r>
                        <a:rPr kumimoji="1" lang="en-US" altLang="zh-TW" sz="900" b="1" dirty="0">
                          <a:solidFill>
                            <a:schemeClr val="tx1"/>
                          </a:solidFill>
                        </a:rPr>
                        <a:t>80%</a:t>
                      </a:r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、</a:t>
                      </a:r>
                      <a:r>
                        <a:rPr kumimoji="1" lang="zh-TW" altLang="en-US" sz="900" b="1" dirty="0">
                          <a:solidFill>
                            <a:schemeClr val="tx1"/>
                          </a:solidFill>
                        </a:rPr>
                        <a:t>鉄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458700430"/>
                  </a:ext>
                </a:extLst>
              </a:tr>
              <a:tr h="25560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包装形態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</a:rPr>
                        <a:t>OPP</a:t>
                      </a:r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袋入り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644328332"/>
                  </a:ext>
                </a:extLst>
              </a:tr>
              <a:tr h="182139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梱入数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</a:rPr>
                        <a:t>100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83921165"/>
                  </a:ext>
                </a:extLst>
              </a:tr>
            </a:tbl>
          </a:graphicData>
        </a:graphic>
      </p:graphicFrame>
      <p:sp>
        <p:nvSpPr>
          <p:cNvPr id="50" name="テキスト ボックス 49">
            <a:extLst>
              <a:ext uri="{FF2B5EF4-FFF2-40B4-BE49-F238E27FC236}">
                <a16:creationId xmlns:a16="http://schemas.microsoft.com/office/drawing/2014/main" id="{5F78334B-9107-2E64-1094-DED3E91F8342}"/>
              </a:ext>
            </a:extLst>
          </p:cNvPr>
          <p:cNvSpPr txBox="1"/>
          <p:nvPr/>
        </p:nvSpPr>
        <p:spPr>
          <a:xfrm>
            <a:off x="4593919" y="2692937"/>
            <a:ext cx="82586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000" dirty="0">
                <a:latin typeface="Meiryo UI" panose="020B0604030504040204" pitchFamily="50" charset="-128"/>
                <a:ea typeface="Meiryo UI" panose="020B0604030504040204" pitchFamily="50" charset="-128"/>
              </a:rPr>
              <a:t>■</a:t>
            </a:r>
            <a:r>
              <a:rPr kumimoji="1" lang="ja-JP" altLang="en-US" sz="1000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商品情報</a:t>
            </a:r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516FDA40-6860-A78D-7BB5-13224EDFDF0E}"/>
              </a:ext>
            </a:extLst>
          </p:cNvPr>
          <p:cNvSpPr/>
          <p:nvPr/>
        </p:nvSpPr>
        <p:spPr>
          <a:xfrm>
            <a:off x="0" y="0"/>
            <a:ext cx="9144000" cy="313509"/>
          </a:xfrm>
          <a:prstGeom prst="rect">
            <a:avLst/>
          </a:prstGeom>
          <a:gradFill>
            <a:gsLst>
              <a:gs pos="7000">
                <a:schemeClr val="accent1">
                  <a:lumMod val="5000"/>
                  <a:lumOff val="95000"/>
                </a:schemeClr>
              </a:gs>
              <a:gs pos="44000">
                <a:srgbClr val="92D050"/>
              </a:gs>
            </a:gsLst>
            <a:lin ang="6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kumimoji="1" lang="ja-JP" altLang="en-US" sz="1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1ADE85F1-CC89-B77A-E4B3-6201E4F0DABC}"/>
              </a:ext>
            </a:extLst>
          </p:cNvPr>
          <p:cNvSpPr/>
          <p:nvPr/>
        </p:nvSpPr>
        <p:spPr>
          <a:xfrm rot="10800000">
            <a:off x="0" y="6667500"/>
            <a:ext cx="9144000" cy="190500"/>
          </a:xfrm>
          <a:prstGeom prst="rect">
            <a:avLst/>
          </a:prstGeom>
          <a:gradFill>
            <a:gsLst>
              <a:gs pos="7000">
                <a:schemeClr val="accent1">
                  <a:lumMod val="5000"/>
                  <a:lumOff val="95000"/>
                </a:schemeClr>
              </a:gs>
              <a:gs pos="44000">
                <a:srgbClr val="92D050"/>
              </a:gs>
            </a:gsLst>
            <a:lin ang="6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grpSp>
        <p:nvGrpSpPr>
          <p:cNvPr id="6" name="グループ化 5">
            <a:extLst>
              <a:ext uri="{FF2B5EF4-FFF2-40B4-BE49-F238E27FC236}">
                <a16:creationId xmlns:a16="http://schemas.microsoft.com/office/drawing/2014/main" id="{70CA1250-CB4B-6F53-5945-72E260A50AE4}"/>
              </a:ext>
            </a:extLst>
          </p:cNvPr>
          <p:cNvGrpSpPr/>
          <p:nvPr/>
        </p:nvGrpSpPr>
        <p:grpSpPr>
          <a:xfrm>
            <a:off x="4565252" y="4756702"/>
            <a:ext cx="4421446" cy="1713566"/>
            <a:chOff x="4572000" y="4834493"/>
            <a:chExt cx="4421446" cy="1628321"/>
          </a:xfrm>
        </p:grpSpPr>
        <p:cxnSp>
          <p:nvCxnSpPr>
            <p:cNvPr id="8" name="直線コネクタ 7">
              <a:extLst>
                <a:ext uri="{FF2B5EF4-FFF2-40B4-BE49-F238E27FC236}">
                  <a16:creationId xmlns:a16="http://schemas.microsoft.com/office/drawing/2014/main" id="{CB912FB5-1B17-5BAA-C9FE-9D6FDD5ABBAE}"/>
                </a:ext>
              </a:extLst>
            </p:cNvPr>
            <p:cNvCxnSpPr>
              <a:cxnSpLocks/>
            </p:cNvCxnSpPr>
            <p:nvPr/>
          </p:nvCxnSpPr>
          <p:spPr>
            <a:xfrm>
              <a:off x="4673446" y="5420043"/>
              <a:ext cx="4320000" cy="0"/>
            </a:xfrm>
            <a:prstGeom prst="line">
              <a:avLst/>
            </a:prstGeom>
            <a:ln w="12700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直線コネクタ 9">
              <a:extLst>
                <a:ext uri="{FF2B5EF4-FFF2-40B4-BE49-F238E27FC236}">
                  <a16:creationId xmlns:a16="http://schemas.microsoft.com/office/drawing/2014/main" id="{1941D04E-9262-239E-04BE-1AF79968D62C}"/>
                </a:ext>
              </a:extLst>
            </p:cNvPr>
            <p:cNvCxnSpPr>
              <a:cxnSpLocks/>
            </p:cNvCxnSpPr>
            <p:nvPr/>
          </p:nvCxnSpPr>
          <p:spPr>
            <a:xfrm>
              <a:off x="4673446" y="5682858"/>
              <a:ext cx="4320000" cy="0"/>
            </a:xfrm>
            <a:prstGeom prst="line">
              <a:avLst/>
            </a:prstGeom>
            <a:ln w="12700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直線コネクタ 10">
              <a:extLst>
                <a:ext uri="{FF2B5EF4-FFF2-40B4-BE49-F238E27FC236}">
                  <a16:creationId xmlns:a16="http://schemas.microsoft.com/office/drawing/2014/main" id="{10101676-38BE-17A7-74DA-DA8E9EF30A57}"/>
                </a:ext>
              </a:extLst>
            </p:cNvPr>
            <p:cNvCxnSpPr>
              <a:cxnSpLocks/>
            </p:cNvCxnSpPr>
            <p:nvPr/>
          </p:nvCxnSpPr>
          <p:spPr>
            <a:xfrm>
              <a:off x="4673446" y="5946630"/>
              <a:ext cx="4320000" cy="0"/>
            </a:xfrm>
            <a:prstGeom prst="line">
              <a:avLst/>
            </a:prstGeom>
            <a:ln w="12700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直線コネクタ 11">
              <a:extLst>
                <a:ext uri="{FF2B5EF4-FFF2-40B4-BE49-F238E27FC236}">
                  <a16:creationId xmlns:a16="http://schemas.microsoft.com/office/drawing/2014/main" id="{16DF4C4B-B00C-5681-27B5-1F9F3231985E}"/>
                </a:ext>
              </a:extLst>
            </p:cNvPr>
            <p:cNvCxnSpPr>
              <a:cxnSpLocks/>
            </p:cNvCxnSpPr>
            <p:nvPr/>
          </p:nvCxnSpPr>
          <p:spPr>
            <a:xfrm>
              <a:off x="4673446" y="6216794"/>
              <a:ext cx="4320000" cy="0"/>
            </a:xfrm>
            <a:prstGeom prst="line">
              <a:avLst/>
            </a:prstGeom>
            <a:ln w="12700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直線コネクタ 13">
              <a:extLst>
                <a:ext uri="{FF2B5EF4-FFF2-40B4-BE49-F238E27FC236}">
                  <a16:creationId xmlns:a16="http://schemas.microsoft.com/office/drawing/2014/main" id="{1BD69EF1-FAB5-0482-3526-ED90DCBB0879}"/>
                </a:ext>
              </a:extLst>
            </p:cNvPr>
            <p:cNvCxnSpPr>
              <a:cxnSpLocks/>
            </p:cNvCxnSpPr>
            <p:nvPr/>
          </p:nvCxnSpPr>
          <p:spPr>
            <a:xfrm>
              <a:off x="4673446" y="6462814"/>
              <a:ext cx="4320000" cy="0"/>
            </a:xfrm>
            <a:prstGeom prst="line">
              <a:avLst/>
            </a:prstGeom>
            <a:ln w="12700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直線コネクタ 14">
              <a:extLst>
                <a:ext uri="{FF2B5EF4-FFF2-40B4-BE49-F238E27FC236}">
                  <a16:creationId xmlns:a16="http://schemas.microsoft.com/office/drawing/2014/main" id="{3358A89B-88B0-FCF8-4E7F-39E4105F9D83}"/>
                </a:ext>
              </a:extLst>
            </p:cNvPr>
            <p:cNvCxnSpPr>
              <a:cxnSpLocks/>
            </p:cNvCxnSpPr>
            <p:nvPr/>
          </p:nvCxnSpPr>
          <p:spPr>
            <a:xfrm>
              <a:off x="4673446" y="5160900"/>
              <a:ext cx="4320000" cy="0"/>
            </a:xfrm>
            <a:prstGeom prst="line">
              <a:avLst/>
            </a:prstGeom>
            <a:ln w="12700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7" name="テキスト ボックス 19">
              <a:extLst>
                <a:ext uri="{FF2B5EF4-FFF2-40B4-BE49-F238E27FC236}">
                  <a16:creationId xmlns:a16="http://schemas.microsoft.com/office/drawing/2014/main" id="{A744AD0A-1565-8207-320C-D566A11E2ABB}"/>
                </a:ext>
              </a:extLst>
            </p:cNvPr>
            <p:cNvSpPr txBox="1"/>
            <p:nvPr/>
          </p:nvSpPr>
          <p:spPr>
            <a:xfrm>
              <a:off x="4572000" y="4834493"/>
              <a:ext cx="825867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kumimoji="1" lang="en-US" altLang="ja-JP" sz="1100" dirty="0"/>
                <a:t>memo</a:t>
              </a:r>
              <a:endParaRPr kumimoji="1" lang="ja-JP" altLang="en-US" sz="1100" dirty="0"/>
            </a:p>
          </p:txBody>
        </p:sp>
      </p:grpSp>
      <p:sp>
        <p:nvSpPr>
          <p:cNvPr id="29" name="テキスト ボックス 28">
            <a:extLst>
              <a:ext uri="{FF2B5EF4-FFF2-40B4-BE49-F238E27FC236}">
                <a16:creationId xmlns:a16="http://schemas.microsoft.com/office/drawing/2014/main" id="{0A880703-4CC0-F9B4-75E8-20B139085B57}"/>
              </a:ext>
            </a:extLst>
          </p:cNvPr>
          <p:cNvSpPr txBox="1"/>
          <p:nvPr/>
        </p:nvSpPr>
        <p:spPr>
          <a:xfrm>
            <a:off x="278675" y="1571366"/>
            <a:ext cx="3759362" cy="6001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表紙は使用済みペットボトルを再利用したリサイクル</a:t>
            </a:r>
            <a:r>
              <a:rPr kumimoji="1" lang="en-US" altLang="ja-JP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PET</a:t>
            </a:r>
            <a:r>
              <a:rPr kumimoji="1" lang="ja-JP" altLang="en-US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素材を、</a:t>
            </a:r>
            <a:endParaRPr kumimoji="1" lang="en-US" altLang="ja-JP" sz="11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メモ用紙は再生紙を使用した非常にエコな商品です。</a:t>
            </a:r>
            <a:endParaRPr kumimoji="1" lang="en-US" altLang="ja-JP" sz="11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メモにはミシン目がついていて、きれいに切り取ることができます。</a:t>
            </a:r>
            <a:endParaRPr kumimoji="1" lang="en-US" altLang="ja-JP" sz="11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A8144103-7C16-E595-E918-EBFAEDA187C3}"/>
              </a:ext>
            </a:extLst>
          </p:cNvPr>
          <p:cNvSpPr txBox="1"/>
          <p:nvPr/>
        </p:nvSpPr>
        <p:spPr>
          <a:xfrm>
            <a:off x="792935" y="5444098"/>
            <a:ext cx="95410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000" dirty="0">
                <a:latin typeface="Meiryo UI" panose="020B0604030504040204" pitchFamily="50" charset="-128"/>
                <a:ea typeface="Meiryo UI" panose="020B0604030504040204" pitchFamily="50" charset="-128"/>
              </a:rPr>
              <a:t>■</a:t>
            </a:r>
            <a:r>
              <a:rPr kumimoji="1" lang="ja-JP" altLang="en-US" sz="1000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名入れ範囲</a:t>
            </a:r>
          </a:p>
        </p:txBody>
      </p:sp>
      <p:grpSp>
        <p:nvGrpSpPr>
          <p:cNvPr id="4" name="グループ化 3">
            <a:extLst>
              <a:ext uri="{FF2B5EF4-FFF2-40B4-BE49-F238E27FC236}">
                <a16:creationId xmlns:a16="http://schemas.microsoft.com/office/drawing/2014/main" id="{658F5C01-8CE2-B320-7C0F-2F3DF972B3EE}"/>
              </a:ext>
            </a:extLst>
          </p:cNvPr>
          <p:cNvGrpSpPr/>
          <p:nvPr/>
        </p:nvGrpSpPr>
        <p:grpSpPr>
          <a:xfrm>
            <a:off x="1747042" y="5462896"/>
            <a:ext cx="2367758" cy="1016280"/>
            <a:chOff x="1277142" y="5462896"/>
            <a:chExt cx="2367758" cy="1016280"/>
          </a:xfrm>
        </p:grpSpPr>
        <p:sp>
          <p:nvSpPr>
            <p:cNvPr id="7" name="四角形: 角を丸くする 6">
              <a:extLst>
                <a:ext uri="{FF2B5EF4-FFF2-40B4-BE49-F238E27FC236}">
                  <a16:creationId xmlns:a16="http://schemas.microsoft.com/office/drawing/2014/main" id="{FD042C2C-365A-8695-D11C-E919A7769E29}"/>
                </a:ext>
              </a:extLst>
            </p:cNvPr>
            <p:cNvSpPr/>
            <p:nvPr/>
          </p:nvSpPr>
          <p:spPr>
            <a:xfrm>
              <a:off x="1277142" y="5462896"/>
              <a:ext cx="2367758" cy="1016280"/>
            </a:xfrm>
            <a:prstGeom prst="roundRect">
              <a:avLst>
                <a:gd name="adj" fmla="val 3372"/>
              </a:avLst>
            </a:prstGeom>
            <a:noFill/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B4F1CF89-148D-B09E-7E68-5388EA81847B}"/>
                </a:ext>
              </a:extLst>
            </p:cNvPr>
            <p:cNvSpPr txBox="1"/>
            <p:nvPr/>
          </p:nvSpPr>
          <p:spPr>
            <a:xfrm>
              <a:off x="2390544" y="5867243"/>
              <a:ext cx="1231427" cy="25391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1050" b="1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W40×H40mm</a:t>
              </a:r>
              <a:endParaRPr kumimoji="1" lang="ja-JP" altLang="en-US" sz="1050" b="1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</p:grpSp>
      <p:pic>
        <p:nvPicPr>
          <p:cNvPr id="16" name="図 15">
            <a:extLst>
              <a:ext uri="{FF2B5EF4-FFF2-40B4-BE49-F238E27FC236}">
                <a16:creationId xmlns:a16="http://schemas.microsoft.com/office/drawing/2014/main" id="{210F61F2-BD80-1FAD-5077-CC1BE6A1D9C3}"/>
              </a:ext>
            </a:extLst>
          </p:cNvPr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5920" y="2210561"/>
            <a:ext cx="2140075" cy="2140075"/>
          </a:xfrm>
          <a:prstGeom prst="rect">
            <a:avLst/>
          </a:prstGeom>
        </p:spPr>
      </p:pic>
      <p:pic>
        <p:nvPicPr>
          <p:cNvPr id="19" name="図 18">
            <a:extLst>
              <a:ext uri="{FF2B5EF4-FFF2-40B4-BE49-F238E27FC236}">
                <a16:creationId xmlns:a16="http://schemas.microsoft.com/office/drawing/2014/main" id="{1447B234-E5BF-083F-0B2B-89399ECEC92F}"/>
              </a:ext>
            </a:extLst>
          </p:cNvPr>
          <p:cNvPicPr>
            <a:picLocks noChangeAspect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21700" y="2197085"/>
            <a:ext cx="3077487" cy="3077487"/>
          </a:xfrm>
          <a:prstGeom prst="rect">
            <a:avLst/>
          </a:prstGeom>
        </p:spPr>
      </p:pic>
      <p:pic>
        <p:nvPicPr>
          <p:cNvPr id="21" name="図 20">
            <a:extLst>
              <a:ext uri="{FF2B5EF4-FFF2-40B4-BE49-F238E27FC236}">
                <a16:creationId xmlns:a16="http://schemas.microsoft.com/office/drawing/2014/main" id="{8A79ECFA-CB55-09DF-1C14-1E7622BE7E2B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544" t="27833" r="9583" b="23126"/>
          <a:stretch>
            <a:fillRect/>
          </a:stretch>
        </p:blipFill>
        <p:spPr>
          <a:xfrm>
            <a:off x="462988" y="4305782"/>
            <a:ext cx="1088020" cy="694081"/>
          </a:xfrm>
          <a:prstGeom prst="rect">
            <a:avLst/>
          </a:prstGeom>
        </p:spPr>
      </p:pic>
      <p:pic>
        <p:nvPicPr>
          <p:cNvPr id="18" name="図 17">
            <a:extLst>
              <a:ext uri="{FF2B5EF4-FFF2-40B4-BE49-F238E27FC236}">
                <a16:creationId xmlns:a16="http://schemas.microsoft.com/office/drawing/2014/main" id="{807A0ADA-FC30-77AC-EFF1-6A9EFCB23247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793" t="24178" r="32096" b="23493"/>
          <a:stretch>
            <a:fillRect/>
          </a:stretch>
        </p:blipFill>
        <p:spPr>
          <a:xfrm>
            <a:off x="1991259" y="5547342"/>
            <a:ext cx="634574" cy="8490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22564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831</TotalTime>
  <Words>86</Words>
  <Application>Microsoft Office PowerPoint</Application>
  <PresentationFormat>画面に合わせる (4:3)</PresentationFormat>
  <Paragraphs>20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Meiryo UI</vt:lpstr>
      <vt:lpstr>メイリオ</vt:lpstr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達也</dc:creator>
  <cp:lastModifiedBy>CO LTD NEED</cp:lastModifiedBy>
  <cp:revision>29</cp:revision>
  <dcterms:created xsi:type="dcterms:W3CDTF">2023-01-27T06:17:12Z</dcterms:created>
  <dcterms:modified xsi:type="dcterms:W3CDTF">2025-12-23T08:21:18Z</dcterms:modified>
</cp:coreProperties>
</file>