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7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中間スタイル 2 - アクセント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C4B1156A-380E-4F78-BDF5-A606A8083BF9}" styleName="中間スタイル 4 - アクセント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0505E3EF-67EA-436B-97B2-0124C06EBD24}" styleName="中間スタイル 4 - アクセント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1FECB4D8-DB02-4DC6-A0A2-4F2EBAE1DC90}" styleName="中間スタイル 1 - アクセント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8799B23B-EC83-4686-B30A-512413B5E67A}" styleName="淡色スタイル 3 - アクセント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54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05613-6109-40B9-9F26-3FD75B42F5E2}" type="datetimeFigureOut">
              <a:rPr kumimoji="1" lang="ja-JP" altLang="en-US" smtClean="0"/>
              <a:t>2025/12/23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8B2B4-FCDE-4D37-9AFC-3F8C423A69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39497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05613-6109-40B9-9F26-3FD75B42F5E2}" type="datetimeFigureOut">
              <a:rPr kumimoji="1" lang="ja-JP" altLang="en-US" smtClean="0"/>
              <a:t>2025/12/23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8B2B4-FCDE-4D37-9AFC-3F8C423A69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409039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05613-6109-40B9-9F26-3FD75B42F5E2}" type="datetimeFigureOut">
              <a:rPr kumimoji="1" lang="ja-JP" altLang="en-US" smtClean="0"/>
              <a:t>2025/12/23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8B2B4-FCDE-4D37-9AFC-3F8C423A69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885169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05613-6109-40B9-9F26-3FD75B42F5E2}" type="datetimeFigureOut">
              <a:rPr kumimoji="1" lang="ja-JP" altLang="en-US" smtClean="0"/>
              <a:t>2025/12/23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8B2B4-FCDE-4D37-9AFC-3F8C423A69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101995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05613-6109-40B9-9F26-3FD75B42F5E2}" type="datetimeFigureOut">
              <a:rPr kumimoji="1" lang="ja-JP" altLang="en-US" smtClean="0"/>
              <a:t>2025/12/23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8B2B4-FCDE-4D37-9AFC-3F8C423A69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295473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05613-6109-40B9-9F26-3FD75B42F5E2}" type="datetimeFigureOut">
              <a:rPr kumimoji="1" lang="ja-JP" altLang="en-US" smtClean="0"/>
              <a:t>2025/12/23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8B2B4-FCDE-4D37-9AFC-3F8C423A69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173974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05613-6109-40B9-9F26-3FD75B42F5E2}" type="datetimeFigureOut">
              <a:rPr kumimoji="1" lang="ja-JP" altLang="en-US" smtClean="0"/>
              <a:t>2025/12/23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8B2B4-FCDE-4D37-9AFC-3F8C423A69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689262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05613-6109-40B9-9F26-3FD75B42F5E2}" type="datetimeFigureOut">
              <a:rPr kumimoji="1" lang="ja-JP" altLang="en-US" smtClean="0"/>
              <a:t>2025/12/23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8B2B4-FCDE-4D37-9AFC-3F8C423A69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167898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05613-6109-40B9-9F26-3FD75B42F5E2}" type="datetimeFigureOut">
              <a:rPr kumimoji="1" lang="ja-JP" altLang="en-US" smtClean="0"/>
              <a:t>2025/12/23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8B2B4-FCDE-4D37-9AFC-3F8C423A69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900452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05613-6109-40B9-9F26-3FD75B42F5E2}" type="datetimeFigureOut">
              <a:rPr kumimoji="1" lang="ja-JP" altLang="en-US" smtClean="0"/>
              <a:t>2025/12/23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8B2B4-FCDE-4D37-9AFC-3F8C423A69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295383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05613-6109-40B9-9F26-3FD75B42F5E2}" type="datetimeFigureOut">
              <a:rPr kumimoji="1" lang="ja-JP" altLang="en-US" smtClean="0"/>
              <a:t>2025/12/23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8B2B4-FCDE-4D37-9AFC-3F8C423A69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942055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305613-6109-40B9-9F26-3FD75B42F5E2}" type="datetimeFigureOut">
              <a:rPr kumimoji="1" lang="ja-JP" altLang="en-US" smtClean="0"/>
              <a:t>2025/12/23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D8B2B4-FCDE-4D37-9AFC-3F8C423A69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50674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EE4E1947-7003-6693-43B1-2AD78DB40425}"/>
              </a:ext>
            </a:extLst>
          </p:cNvPr>
          <p:cNvSpPr txBox="1"/>
          <p:nvPr/>
        </p:nvSpPr>
        <p:spPr>
          <a:xfrm>
            <a:off x="227240" y="494110"/>
            <a:ext cx="434475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600" b="0" i="0" dirty="0">
                <a:solidFill>
                  <a:srgbClr val="333333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品番</a:t>
            </a:r>
            <a:r>
              <a:rPr lang="en-US" altLang="ja-JP" sz="1600" b="0" i="0" dirty="0">
                <a:solidFill>
                  <a:srgbClr val="333333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:</a:t>
            </a:r>
            <a:r>
              <a:rPr lang="en-US" altLang="ja-JP" sz="1600" dirty="0">
                <a:solidFill>
                  <a:srgbClr val="333333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E3863</a:t>
            </a:r>
            <a:endParaRPr lang="en-US" altLang="ja-JP" sz="1600" b="0" i="0" dirty="0">
              <a:solidFill>
                <a:srgbClr val="333333"/>
              </a:solidFill>
              <a:effectLst/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2000" b="1" u="sng" dirty="0">
                <a:solidFill>
                  <a:srgbClr val="333333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ミニ収納ナイロンバッグ</a:t>
            </a:r>
            <a:endParaRPr lang="ja-JP" altLang="en-US" sz="2000" b="1" i="0" u="sng" dirty="0">
              <a:solidFill>
                <a:srgbClr val="333333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E655E493-0DEC-FD04-C9D7-EE2F18375678}"/>
              </a:ext>
            </a:extLst>
          </p:cNvPr>
          <p:cNvSpPr txBox="1"/>
          <p:nvPr/>
        </p:nvSpPr>
        <p:spPr>
          <a:xfrm>
            <a:off x="253366" y="1210336"/>
            <a:ext cx="21259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上代</a:t>
            </a:r>
            <a:r>
              <a:rPr kumimoji="1" lang="en-US" altLang="ja-JP" sz="1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:\460(</a:t>
            </a:r>
            <a:r>
              <a:rPr kumimoji="1" lang="ja-JP" altLang="en-US" sz="1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税込</a:t>
            </a:r>
            <a:r>
              <a:rPr kumimoji="1" lang="en-US" altLang="ja-JP" sz="1400" b="1">
                <a:latin typeface="Meiryo UI" panose="020B0604030504040204" pitchFamily="50" charset="-128"/>
                <a:ea typeface="Meiryo UI" panose="020B0604030504040204" pitchFamily="50" charset="-128"/>
              </a:rPr>
              <a:t>\506)</a:t>
            </a:r>
            <a:endParaRPr kumimoji="1" lang="ja-JP" altLang="en-US" sz="14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5D5E7559-D070-C0B3-CEA3-8BA7B7339398}"/>
              </a:ext>
            </a:extLst>
          </p:cNvPr>
          <p:cNvSpPr txBox="1"/>
          <p:nvPr/>
        </p:nvSpPr>
        <p:spPr>
          <a:xfrm>
            <a:off x="323035" y="5444098"/>
            <a:ext cx="95410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■</a:t>
            </a:r>
            <a:r>
              <a:rPr kumimoji="1" lang="ja-JP" altLang="en-US" sz="1000" b="1" u="sng" dirty="0">
                <a:latin typeface="Meiryo UI" panose="020B0604030504040204" pitchFamily="50" charset="-128"/>
                <a:ea typeface="Meiryo UI" panose="020B0604030504040204" pitchFamily="50" charset="-128"/>
              </a:rPr>
              <a:t>名入れ範囲</a:t>
            </a:r>
          </a:p>
        </p:txBody>
      </p:sp>
      <p:graphicFrame>
        <p:nvGraphicFramePr>
          <p:cNvPr id="49" name="表 49">
            <a:extLst>
              <a:ext uri="{FF2B5EF4-FFF2-40B4-BE49-F238E27FC236}">
                <a16:creationId xmlns:a16="http://schemas.microsoft.com/office/drawing/2014/main" id="{114C68E5-951A-FCED-205F-C8AE03A877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023913"/>
              </p:ext>
            </p:extLst>
          </p:nvPr>
        </p:nvGraphicFramePr>
        <p:xfrm>
          <a:off x="4795014" y="3388204"/>
          <a:ext cx="4122148" cy="1643775"/>
        </p:xfrm>
        <a:graphic>
          <a:graphicData uri="http://schemas.openxmlformats.org/drawingml/2006/table">
            <a:tbl>
              <a:tblPr firstCol="1" lastCol="1" bandRow="1">
                <a:tableStyleId>{8799B23B-EC83-4686-B30A-512413B5E67A}</a:tableStyleId>
              </a:tblPr>
              <a:tblGrid>
                <a:gridCol w="1135868">
                  <a:extLst>
                    <a:ext uri="{9D8B030D-6E8A-4147-A177-3AD203B41FA5}">
                      <a16:colId xmlns:a16="http://schemas.microsoft.com/office/drawing/2014/main" val="2618808635"/>
                    </a:ext>
                  </a:extLst>
                </a:gridCol>
                <a:gridCol w="2986280">
                  <a:extLst>
                    <a:ext uri="{9D8B030D-6E8A-4147-A177-3AD203B41FA5}">
                      <a16:colId xmlns:a16="http://schemas.microsoft.com/office/drawing/2014/main" val="1924190400"/>
                    </a:ext>
                  </a:extLst>
                </a:gridCol>
              </a:tblGrid>
              <a:tr h="255603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900" dirty="0">
                          <a:solidFill>
                            <a:schemeClr val="tx1"/>
                          </a:solidFill>
                        </a:rPr>
                        <a:t>商品サイズ</a:t>
                      </a:r>
                      <a:endParaRPr kumimoji="1" lang="ja-JP" altLang="en-US" sz="90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9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収納時</a:t>
                      </a:r>
                      <a:r>
                        <a:rPr kumimoji="1" lang="en-US" altLang="ja-JP" sz="9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/</a:t>
                      </a:r>
                      <a:r>
                        <a:rPr kumimoji="1" lang="ja-JP" altLang="en-US" sz="9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約</a:t>
                      </a:r>
                      <a:r>
                        <a:rPr kumimoji="1" lang="en-US" altLang="ja-JP" sz="9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70×80×25mm</a:t>
                      </a:r>
                    </a:p>
                    <a:p>
                      <a:r>
                        <a:rPr kumimoji="1" lang="ja-JP" altLang="en-US" sz="9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使用時</a:t>
                      </a:r>
                      <a:r>
                        <a:rPr kumimoji="1" lang="en-US" altLang="ja-JP" sz="9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/(</a:t>
                      </a:r>
                      <a:r>
                        <a:rPr kumimoji="1" lang="ja-JP" altLang="en-US" sz="9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持手あり</a:t>
                      </a:r>
                      <a:r>
                        <a:rPr kumimoji="1" lang="en-US" altLang="ja-JP" sz="9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)</a:t>
                      </a:r>
                      <a:r>
                        <a:rPr kumimoji="1" lang="ja-JP" altLang="en-US" sz="9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約</a:t>
                      </a:r>
                      <a:r>
                        <a:rPr kumimoji="1" lang="en-US" altLang="ja-JP" sz="9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430×500mm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2070867"/>
                  </a:ext>
                </a:extLst>
              </a:tr>
              <a:tr h="255603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900" b="1" dirty="0">
                          <a:solidFill>
                            <a:schemeClr val="tx1"/>
                          </a:solidFill>
                        </a:rPr>
                        <a:t>重量</a:t>
                      </a:r>
                      <a:endParaRPr kumimoji="1" lang="ja-JP" altLang="en-US" sz="900" b="1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900" b="1" dirty="0">
                          <a:solidFill>
                            <a:schemeClr val="tx1"/>
                          </a:solidFill>
                        </a:rPr>
                        <a:t>20g</a:t>
                      </a:r>
                      <a:endParaRPr kumimoji="1" lang="ja-JP" altLang="en-US" sz="900" b="1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86202944"/>
                  </a:ext>
                </a:extLst>
              </a:tr>
              <a:tr h="255603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900" b="1" dirty="0">
                          <a:solidFill>
                            <a:schemeClr val="tx1"/>
                          </a:solidFill>
                        </a:rPr>
                        <a:t>材質</a:t>
                      </a:r>
                      <a:endParaRPr kumimoji="1" lang="ja-JP" altLang="en-US" sz="900" b="1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900" b="1" dirty="0">
                          <a:solidFill>
                            <a:schemeClr val="tx1"/>
                          </a:solidFill>
                        </a:rPr>
                        <a:t>ナイロン</a:t>
                      </a:r>
                      <a:endParaRPr kumimoji="1" lang="en-US" altLang="ja-JP" sz="900" b="1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58700430"/>
                  </a:ext>
                </a:extLst>
              </a:tr>
              <a:tr h="255603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900" b="1" dirty="0">
                          <a:solidFill>
                            <a:schemeClr val="tx1"/>
                          </a:solidFill>
                        </a:rPr>
                        <a:t>本体色</a:t>
                      </a:r>
                      <a:endParaRPr kumimoji="1" lang="ja-JP" altLang="en-US" sz="900" b="1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900" b="1" dirty="0">
                          <a:solidFill>
                            <a:schemeClr val="tx1"/>
                          </a:solidFill>
                        </a:rPr>
                        <a:t>イエロー・グレー・コーラルピンク</a:t>
                      </a:r>
                      <a:r>
                        <a:rPr kumimoji="1" lang="en-US" altLang="ja-JP" sz="900" b="1" dirty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kumimoji="1" lang="ja-JP" altLang="en-US" sz="900" b="1" dirty="0">
                          <a:solidFill>
                            <a:schemeClr val="tx1"/>
                          </a:solidFill>
                        </a:rPr>
                        <a:t>色指定可</a:t>
                      </a:r>
                      <a:r>
                        <a:rPr kumimoji="1" lang="en-US" altLang="ja-JP" sz="900" b="1" dirty="0">
                          <a:solidFill>
                            <a:schemeClr val="tx1"/>
                          </a:solidFill>
                        </a:rPr>
                        <a:t>)</a:t>
                      </a:r>
                      <a:endParaRPr kumimoji="1" lang="ja-JP" altLang="en-US" sz="900" b="1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14944037"/>
                  </a:ext>
                </a:extLst>
              </a:tr>
              <a:tr h="255603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900" b="1" dirty="0">
                          <a:solidFill>
                            <a:schemeClr val="tx1"/>
                          </a:solidFill>
                        </a:rPr>
                        <a:t>備考</a:t>
                      </a:r>
                      <a:endParaRPr kumimoji="1" lang="en-US" altLang="ja-JP" sz="900" b="1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900" b="1" dirty="0">
                          <a:solidFill>
                            <a:schemeClr val="tx1"/>
                          </a:solidFill>
                        </a:rPr>
                        <a:t>OPP</a:t>
                      </a:r>
                      <a:r>
                        <a:rPr kumimoji="1" lang="ja-JP" altLang="en-US" sz="900" b="1" dirty="0">
                          <a:solidFill>
                            <a:schemeClr val="tx1"/>
                          </a:solidFill>
                        </a:rPr>
                        <a:t>袋入</a:t>
                      </a:r>
                      <a:endParaRPr kumimoji="1" lang="en-US" altLang="ja-JP" sz="900" b="1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87333050"/>
                  </a:ext>
                </a:extLst>
              </a:tr>
              <a:tr h="255603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900" b="1" dirty="0">
                          <a:solidFill>
                            <a:schemeClr val="tx1"/>
                          </a:solidFill>
                        </a:rPr>
                        <a:t>梱入数</a:t>
                      </a:r>
                      <a:endParaRPr kumimoji="1" lang="ja-JP" altLang="en-US" sz="900" b="1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900" b="1" dirty="0">
                          <a:solidFill>
                            <a:schemeClr val="tx1"/>
                          </a:solidFill>
                        </a:rPr>
                        <a:t>200</a:t>
                      </a:r>
                      <a:endParaRPr kumimoji="1" lang="ja-JP" altLang="en-US" sz="900" b="1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83921165"/>
                  </a:ext>
                </a:extLst>
              </a:tr>
            </a:tbl>
          </a:graphicData>
        </a:graphic>
      </p:graphicFrame>
      <p:sp>
        <p:nvSpPr>
          <p:cNvPr id="50" name="テキスト ボックス 49">
            <a:extLst>
              <a:ext uri="{FF2B5EF4-FFF2-40B4-BE49-F238E27FC236}">
                <a16:creationId xmlns:a16="http://schemas.microsoft.com/office/drawing/2014/main" id="{919E710D-6133-16D4-318A-05CA66FB5736}"/>
              </a:ext>
            </a:extLst>
          </p:cNvPr>
          <p:cNvSpPr txBox="1"/>
          <p:nvPr/>
        </p:nvSpPr>
        <p:spPr>
          <a:xfrm>
            <a:off x="4687824" y="3080696"/>
            <a:ext cx="82586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■</a:t>
            </a:r>
            <a:r>
              <a:rPr kumimoji="1" lang="ja-JP" altLang="en-US" sz="1000" b="1" u="sng" dirty="0">
                <a:latin typeface="Meiryo UI" panose="020B0604030504040204" pitchFamily="50" charset="-128"/>
                <a:ea typeface="Meiryo UI" panose="020B0604030504040204" pitchFamily="50" charset="-128"/>
              </a:rPr>
              <a:t>商品情報</a:t>
            </a:r>
          </a:p>
        </p:txBody>
      </p:sp>
      <p:sp>
        <p:nvSpPr>
          <p:cNvPr id="27" name="四角形: 角を丸くする 26">
            <a:extLst>
              <a:ext uri="{FF2B5EF4-FFF2-40B4-BE49-F238E27FC236}">
                <a16:creationId xmlns:a16="http://schemas.microsoft.com/office/drawing/2014/main" id="{65E07596-D03F-2E92-D5DD-D390A30D26DB}"/>
              </a:ext>
            </a:extLst>
          </p:cNvPr>
          <p:cNvSpPr/>
          <p:nvPr/>
        </p:nvSpPr>
        <p:spPr>
          <a:xfrm>
            <a:off x="1262742" y="5495109"/>
            <a:ext cx="2168435" cy="1010193"/>
          </a:xfrm>
          <a:prstGeom prst="roundRect">
            <a:avLst>
              <a:gd name="adj" fmla="val 3372"/>
            </a:avLst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96330DE5-5203-5D5B-7573-FF0E5C7911FE}"/>
              </a:ext>
            </a:extLst>
          </p:cNvPr>
          <p:cNvSpPr txBox="1"/>
          <p:nvPr/>
        </p:nvSpPr>
        <p:spPr>
          <a:xfrm>
            <a:off x="278675" y="1593668"/>
            <a:ext cx="265810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使い終わったらくしゃっと簡単に収納ができる、</a:t>
            </a:r>
            <a:endParaRPr kumimoji="1" lang="en-US" altLang="ja-JP" sz="11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畳む手間が要らない便利なエコバッグ。</a:t>
            </a:r>
          </a:p>
        </p:txBody>
      </p:sp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5F1D203F-ED00-AED8-C817-3D8E6D24CC08}"/>
              </a:ext>
            </a:extLst>
          </p:cNvPr>
          <p:cNvGrpSpPr/>
          <p:nvPr/>
        </p:nvGrpSpPr>
        <p:grpSpPr>
          <a:xfrm>
            <a:off x="4687824" y="5034012"/>
            <a:ext cx="4287006" cy="1382301"/>
            <a:chOff x="4572000" y="4834493"/>
            <a:chExt cx="4421446" cy="1382301"/>
          </a:xfrm>
        </p:grpSpPr>
        <p:cxnSp>
          <p:nvCxnSpPr>
            <p:cNvPr id="9" name="直線コネクタ 8">
              <a:extLst>
                <a:ext uri="{FF2B5EF4-FFF2-40B4-BE49-F238E27FC236}">
                  <a16:creationId xmlns:a16="http://schemas.microsoft.com/office/drawing/2014/main" id="{FDB74455-880D-8D55-3B2D-6DA02534A977}"/>
                </a:ext>
              </a:extLst>
            </p:cNvPr>
            <p:cNvCxnSpPr>
              <a:cxnSpLocks/>
            </p:cNvCxnSpPr>
            <p:nvPr/>
          </p:nvCxnSpPr>
          <p:spPr>
            <a:xfrm>
              <a:off x="4673446" y="5420043"/>
              <a:ext cx="4320000" cy="0"/>
            </a:xfrm>
            <a:prstGeom prst="line">
              <a:avLst/>
            </a:prstGeom>
            <a:ln w="1270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線コネクタ 10">
              <a:extLst>
                <a:ext uri="{FF2B5EF4-FFF2-40B4-BE49-F238E27FC236}">
                  <a16:creationId xmlns:a16="http://schemas.microsoft.com/office/drawing/2014/main" id="{5B317817-6CEE-0EDA-F267-A2F31660D927}"/>
                </a:ext>
              </a:extLst>
            </p:cNvPr>
            <p:cNvCxnSpPr>
              <a:cxnSpLocks/>
            </p:cNvCxnSpPr>
            <p:nvPr/>
          </p:nvCxnSpPr>
          <p:spPr>
            <a:xfrm>
              <a:off x="4673446" y="5682858"/>
              <a:ext cx="4320000" cy="0"/>
            </a:xfrm>
            <a:prstGeom prst="line">
              <a:avLst/>
            </a:prstGeom>
            <a:ln w="1270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線コネクタ 11">
              <a:extLst>
                <a:ext uri="{FF2B5EF4-FFF2-40B4-BE49-F238E27FC236}">
                  <a16:creationId xmlns:a16="http://schemas.microsoft.com/office/drawing/2014/main" id="{479A82C6-F67C-BEE4-456E-12F9B3EE7BAA}"/>
                </a:ext>
              </a:extLst>
            </p:cNvPr>
            <p:cNvCxnSpPr>
              <a:cxnSpLocks/>
            </p:cNvCxnSpPr>
            <p:nvPr/>
          </p:nvCxnSpPr>
          <p:spPr>
            <a:xfrm>
              <a:off x="4673446" y="5946630"/>
              <a:ext cx="4320000" cy="0"/>
            </a:xfrm>
            <a:prstGeom prst="line">
              <a:avLst/>
            </a:prstGeom>
            <a:ln w="1270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線コネクタ 16">
              <a:extLst>
                <a:ext uri="{FF2B5EF4-FFF2-40B4-BE49-F238E27FC236}">
                  <a16:creationId xmlns:a16="http://schemas.microsoft.com/office/drawing/2014/main" id="{DD963ED1-6710-C256-C1BB-D563F435E1CB}"/>
                </a:ext>
              </a:extLst>
            </p:cNvPr>
            <p:cNvCxnSpPr>
              <a:cxnSpLocks/>
            </p:cNvCxnSpPr>
            <p:nvPr/>
          </p:nvCxnSpPr>
          <p:spPr>
            <a:xfrm>
              <a:off x="4673446" y="6216794"/>
              <a:ext cx="4320000" cy="0"/>
            </a:xfrm>
            <a:prstGeom prst="line">
              <a:avLst/>
            </a:prstGeom>
            <a:ln w="1270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線コネクタ 17">
              <a:extLst>
                <a:ext uri="{FF2B5EF4-FFF2-40B4-BE49-F238E27FC236}">
                  <a16:creationId xmlns:a16="http://schemas.microsoft.com/office/drawing/2014/main" id="{F9568195-AA67-BABF-DAB4-758ACEE9260A}"/>
                </a:ext>
              </a:extLst>
            </p:cNvPr>
            <p:cNvCxnSpPr>
              <a:cxnSpLocks/>
            </p:cNvCxnSpPr>
            <p:nvPr/>
          </p:nvCxnSpPr>
          <p:spPr>
            <a:xfrm>
              <a:off x="4673446" y="5160900"/>
              <a:ext cx="4320000" cy="0"/>
            </a:xfrm>
            <a:prstGeom prst="line">
              <a:avLst/>
            </a:prstGeom>
            <a:ln w="1270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テキスト ボックス 19">
              <a:extLst>
                <a:ext uri="{FF2B5EF4-FFF2-40B4-BE49-F238E27FC236}">
                  <a16:creationId xmlns:a16="http://schemas.microsoft.com/office/drawing/2014/main" id="{D3ED364E-7B96-8A42-98C1-81EEF6BB56A0}"/>
                </a:ext>
              </a:extLst>
            </p:cNvPr>
            <p:cNvSpPr txBox="1"/>
            <p:nvPr/>
          </p:nvSpPr>
          <p:spPr>
            <a:xfrm>
              <a:off x="4572000" y="4834493"/>
              <a:ext cx="82586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kumimoji="1" lang="en-US" altLang="ja-JP" sz="1100" dirty="0"/>
                <a:t>memo</a:t>
              </a:r>
              <a:endParaRPr kumimoji="1" lang="ja-JP" altLang="en-US" sz="1100" dirty="0"/>
            </a:p>
          </p:txBody>
        </p:sp>
      </p:grp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26CA25B1-ACBF-4FCC-2D94-7FA74957F3B1}"/>
              </a:ext>
            </a:extLst>
          </p:cNvPr>
          <p:cNvSpPr txBox="1"/>
          <p:nvPr/>
        </p:nvSpPr>
        <p:spPr>
          <a:xfrm>
            <a:off x="2247527" y="5924719"/>
            <a:ext cx="100380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W25×H10</a:t>
            </a:r>
            <a:r>
              <a:rPr kumimoji="1" lang="ja-JP" altLang="en-US" sz="1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㎜</a:t>
            </a:r>
          </a:p>
        </p:txBody>
      </p:sp>
      <p:sp>
        <p:nvSpPr>
          <p:cNvPr id="78" name="正方形/長方形 77">
            <a:extLst>
              <a:ext uri="{FF2B5EF4-FFF2-40B4-BE49-F238E27FC236}">
                <a16:creationId xmlns:a16="http://schemas.microsoft.com/office/drawing/2014/main" id="{17336021-185E-886B-F15D-B54A7C7FBAF5}"/>
              </a:ext>
            </a:extLst>
          </p:cNvPr>
          <p:cNvSpPr/>
          <p:nvPr/>
        </p:nvSpPr>
        <p:spPr>
          <a:xfrm>
            <a:off x="1487155" y="5556738"/>
            <a:ext cx="221064" cy="17082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F0B80E2D-1B8D-2470-908B-BD7FB6FA1755}"/>
              </a:ext>
            </a:extLst>
          </p:cNvPr>
          <p:cNvSpPr/>
          <p:nvPr/>
        </p:nvSpPr>
        <p:spPr>
          <a:xfrm>
            <a:off x="-1" y="-11901"/>
            <a:ext cx="9144000" cy="313509"/>
          </a:xfrm>
          <a:prstGeom prst="rect">
            <a:avLst/>
          </a:prstGeom>
          <a:gradFill>
            <a:gsLst>
              <a:gs pos="7000">
                <a:schemeClr val="accent1">
                  <a:lumMod val="5000"/>
                  <a:lumOff val="95000"/>
                </a:schemeClr>
              </a:gs>
              <a:gs pos="44000">
                <a:srgbClr val="92D050"/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ja-JP" altLang="en-US" sz="14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D7BF7AC6-8A44-2E9B-65E7-8D3829B8038E}"/>
              </a:ext>
            </a:extLst>
          </p:cNvPr>
          <p:cNvSpPr/>
          <p:nvPr/>
        </p:nvSpPr>
        <p:spPr>
          <a:xfrm rot="10800000">
            <a:off x="-1" y="6672866"/>
            <a:ext cx="9144000" cy="190500"/>
          </a:xfrm>
          <a:prstGeom prst="rect">
            <a:avLst/>
          </a:prstGeom>
          <a:gradFill>
            <a:gsLst>
              <a:gs pos="7000">
                <a:schemeClr val="accent1">
                  <a:lumMod val="5000"/>
                  <a:lumOff val="95000"/>
                </a:schemeClr>
              </a:gs>
              <a:gs pos="44000">
                <a:srgbClr val="92D050"/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C959C835-F8FB-775D-86E9-08390BA046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940" y="2105391"/>
            <a:ext cx="4278038" cy="3105882"/>
          </a:xfrm>
          <a:prstGeom prst="rect">
            <a:avLst/>
          </a:prstGeom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9D63C34F-7288-85BA-2911-5E115B9D78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56" t="24465" r="16181" b="24463"/>
          <a:stretch>
            <a:fillRect/>
          </a:stretch>
        </p:blipFill>
        <p:spPr>
          <a:xfrm>
            <a:off x="1366691" y="5579485"/>
            <a:ext cx="944823" cy="836828"/>
          </a:xfrm>
          <a:prstGeom prst="rect">
            <a:avLst/>
          </a:prstGeom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C4B35BA7-CCE8-BB25-141F-492516C334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4223" y="387147"/>
            <a:ext cx="1316934" cy="1316934"/>
          </a:xfrm>
          <a:prstGeom prst="rect">
            <a:avLst/>
          </a:prstGeom>
        </p:spPr>
      </p:pic>
      <p:pic>
        <p:nvPicPr>
          <p:cNvPr id="23" name="図 22">
            <a:extLst>
              <a:ext uri="{FF2B5EF4-FFF2-40B4-BE49-F238E27FC236}">
                <a16:creationId xmlns:a16="http://schemas.microsoft.com/office/drawing/2014/main" id="{90E0C673-5A6F-EBBA-4F13-8885E5C9768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8769" y="384424"/>
            <a:ext cx="1314900" cy="1314900"/>
          </a:xfrm>
          <a:prstGeom prst="rect">
            <a:avLst/>
          </a:prstGeom>
        </p:spPr>
      </p:pic>
      <p:pic>
        <p:nvPicPr>
          <p:cNvPr id="25" name="図 24">
            <a:extLst>
              <a:ext uri="{FF2B5EF4-FFF2-40B4-BE49-F238E27FC236}">
                <a16:creationId xmlns:a16="http://schemas.microsoft.com/office/drawing/2014/main" id="{26A6C9AA-C364-9408-3115-69E62E99D52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8200" y="1770006"/>
            <a:ext cx="1319628" cy="1319628"/>
          </a:xfrm>
          <a:prstGeom prst="rect">
            <a:avLst/>
          </a:prstGeom>
        </p:spPr>
      </p:pic>
      <p:pic>
        <p:nvPicPr>
          <p:cNvPr id="30" name="図 29">
            <a:extLst>
              <a:ext uri="{FF2B5EF4-FFF2-40B4-BE49-F238E27FC236}">
                <a16:creationId xmlns:a16="http://schemas.microsoft.com/office/drawing/2014/main" id="{A56228A1-14CE-2778-0CA1-ACE3EF9B674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9677" y="390135"/>
            <a:ext cx="1316934" cy="1316934"/>
          </a:xfrm>
          <a:prstGeom prst="rect">
            <a:avLst/>
          </a:prstGeom>
        </p:spPr>
      </p:pic>
      <p:pic>
        <p:nvPicPr>
          <p:cNvPr id="33" name="図 32">
            <a:extLst>
              <a:ext uri="{FF2B5EF4-FFF2-40B4-BE49-F238E27FC236}">
                <a16:creationId xmlns:a16="http://schemas.microsoft.com/office/drawing/2014/main" id="{95DF1C0B-3DB5-6DA5-430D-AE871A30655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1325" y="1770006"/>
            <a:ext cx="1319628" cy="1319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37547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715</TotalTime>
  <Words>77</Words>
  <Application>Microsoft Office PowerPoint</Application>
  <PresentationFormat>画面に合わせる (4:3)</PresentationFormat>
  <Paragraphs>22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メイリオ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達也</dc:creator>
  <cp:lastModifiedBy>CO LTD NEED</cp:lastModifiedBy>
  <cp:revision>36</cp:revision>
  <dcterms:created xsi:type="dcterms:W3CDTF">2023-01-27T06:17:12Z</dcterms:created>
  <dcterms:modified xsi:type="dcterms:W3CDTF">2025-12-23T07:40:15Z</dcterms:modified>
</cp:coreProperties>
</file>