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168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394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140903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428851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810199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329547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117397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068926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16789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89004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2953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9420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05613-6109-40B9-9F26-3FD75B42F5E2}" type="datetimeFigureOut">
              <a:rPr kumimoji="1" lang="ja-JP" altLang="en-US" smtClean="0"/>
              <a:t>2026/1/5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650674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E57F7-91D6-1104-E557-C62D44587ED6}"/>
            </a:ext>
          </a:extLst>
        </p:cNvPr>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6D5330B0-336C-93F9-CA38-5FEC591BC146}"/>
              </a:ext>
            </a:extLst>
          </p:cNvPr>
          <p:cNvSpPr txBox="1"/>
          <p:nvPr/>
        </p:nvSpPr>
        <p:spPr>
          <a:xfrm>
            <a:off x="227241" y="494110"/>
            <a:ext cx="7550946" cy="707886"/>
          </a:xfrm>
          <a:prstGeom prst="rect">
            <a:avLst/>
          </a:prstGeom>
          <a:noFill/>
        </p:spPr>
        <p:txBody>
          <a:bodyPr wrap="square">
            <a:spAutoFit/>
          </a:bodyPr>
          <a:lstStyle/>
          <a:p>
            <a:pPr algn="l"/>
            <a:r>
              <a:rPr lang="ja-JP" altLang="en-US" sz="1600" b="0" i="0" dirty="0">
                <a:solidFill>
                  <a:srgbClr val="333333"/>
                </a:solidFill>
                <a:effectLst/>
                <a:latin typeface="メイリオ" panose="020B0604030504040204" pitchFamily="50" charset="-128"/>
                <a:ea typeface="メイリオ" panose="020B0604030504040204" pitchFamily="50" charset="-128"/>
              </a:rPr>
              <a:t>品番</a:t>
            </a:r>
            <a:r>
              <a:rPr lang="en-US" altLang="ja-JP" sz="1600" b="0" i="0" dirty="0">
                <a:solidFill>
                  <a:srgbClr val="333333"/>
                </a:solidFill>
                <a:effectLst/>
                <a:latin typeface="メイリオ" panose="020B0604030504040204" pitchFamily="50" charset="-128"/>
                <a:ea typeface="メイリオ" panose="020B0604030504040204" pitchFamily="50" charset="-128"/>
              </a:rPr>
              <a:t>:P3841</a:t>
            </a:r>
          </a:p>
          <a:p>
            <a:pPr algn="l"/>
            <a:r>
              <a:rPr lang="ja-JP" altLang="en-US" sz="2400" b="1" u="sng" dirty="0">
                <a:solidFill>
                  <a:srgbClr val="333333"/>
                </a:solidFill>
                <a:latin typeface="Meiryo UI" panose="020B0604030504040204" pitchFamily="50" charset="-128"/>
                <a:ea typeface="Meiryo UI" panose="020B0604030504040204" pitchFamily="50" charset="-128"/>
              </a:rPr>
              <a:t>海洋プラスチックをリサイクルしたボールペン</a:t>
            </a:r>
            <a:endParaRPr lang="ja-JP" altLang="en-US" sz="2400" b="1" i="0" u="sng" dirty="0">
              <a:solidFill>
                <a:srgbClr val="333333"/>
              </a:solidFill>
              <a:effectLst/>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DA21DE82-958E-BEE8-BF15-EF4EB3616CF7}"/>
              </a:ext>
            </a:extLst>
          </p:cNvPr>
          <p:cNvSpPr txBox="1"/>
          <p:nvPr/>
        </p:nvSpPr>
        <p:spPr>
          <a:xfrm>
            <a:off x="253366" y="1210336"/>
            <a:ext cx="1882247"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上代</a:t>
            </a:r>
            <a:r>
              <a:rPr kumimoji="1" lang="en-US" altLang="ja-JP" sz="1400" b="1" dirty="0">
                <a:latin typeface="Meiryo UI" panose="020B0604030504040204" pitchFamily="50" charset="-128"/>
                <a:ea typeface="Meiryo UI" panose="020B0604030504040204" pitchFamily="50" charset="-128"/>
              </a:rPr>
              <a:t>:\70(</a:t>
            </a:r>
            <a:r>
              <a:rPr kumimoji="1" lang="ja-JP" altLang="en-US" sz="1400" b="1" dirty="0">
                <a:latin typeface="Meiryo UI" panose="020B0604030504040204" pitchFamily="50" charset="-128"/>
                <a:ea typeface="Meiryo UI" panose="020B0604030504040204" pitchFamily="50" charset="-128"/>
              </a:rPr>
              <a:t>税込</a:t>
            </a:r>
            <a:r>
              <a:rPr kumimoji="1" lang="en-US" altLang="ja-JP" sz="1400" b="1" dirty="0">
                <a:latin typeface="Meiryo UI" panose="020B0604030504040204" pitchFamily="50" charset="-128"/>
                <a:ea typeface="Meiryo UI" panose="020B0604030504040204" pitchFamily="50" charset="-128"/>
              </a:rPr>
              <a:t>\77)</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49" name="表 49">
            <a:extLst>
              <a:ext uri="{FF2B5EF4-FFF2-40B4-BE49-F238E27FC236}">
                <a16:creationId xmlns:a16="http://schemas.microsoft.com/office/drawing/2014/main" id="{ED14B622-68DF-DDA9-DC15-E8FC8B22C22D}"/>
              </a:ext>
            </a:extLst>
          </p:cNvPr>
          <p:cNvGraphicFramePr>
            <a:graphicFrameLocks noGrp="1"/>
          </p:cNvGraphicFramePr>
          <p:nvPr>
            <p:extLst>
              <p:ext uri="{D42A27DB-BD31-4B8C-83A1-F6EECF244321}">
                <p14:modId xmlns:p14="http://schemas.microsoft.com/office/powerpoint/2010/main" val="150659720"/>
              </p:ext>
            </p:extLst>
          </p:nvPr>
        </p:nvGraphicFramePr>
        <p:xfrm>
          <a:off x="4695365" y="3301506"/>
          <a:ext cx="4122148" cy="1251012"/>
        </p:xfrm>
        <a:graphic>
          <a:graphicData uri="http://schemas.openxmlformats.org/drawingml/2006/table">
            <a:tbl>
              <a:tblPr bandRow="1">
                <a:tableStyleId>{8799B23B-EC83-4686-B30A-512413B5E67A}</a:tableStyleId>
              </a:tblPr>
              <a:tblGrid>
                <a:gridCol w="1135868">
                  <a:extLst>
                    <a:ext uri="{9D8B030D-6E8A-4147-A177-3AD203B41FA5}">
                      <a16:colId xmlns:a16="http://schemas.microsoft.com/office/drawing/2014/main" val="2618808635"/>
                    </a:ext>
                  </a:extLst>
                </a:gridCol>
                <a:gridCol w="2986280">
                  <a:extLst>
                    <a:ext uri="{9D8B030D-6E8A-4147-A177-3AD203B41FA5}">
                      <a16:colId xmlns:a16="http://schemas.microsoft.com/office/drawing/2014/main" val="1924190400"/>
                    </a:ext>
                  </a:extLst>
                </a:gridCol>
              </a:tblGrid>
              <a:tr h="255603">
                <a:tc>
                  <a:txBody>
                    <a:bodyPr/>
                    <a:lstStyle/>
                    <a:p>
                      <a:pPr algn="ctr"/>
                      <a:r>
                        <a:rPr kumimoji="1" lang="ja-JP" altLang="en-US" sz="900" b="1" dirty="0">
                          <a:solidFill>
                            <a:schemeClr val="tx1"/>
                          </a:solidFill>
                        </a:rPr>
                        <a:t>商品サイズ</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l-GR" altLang="ja-JP" sz="900" b="1" dirty="0">
                          <a:solidFill>
                            <a:schemeClr val="tx1"/>
                          </a:solidFill>
                        </a:rPr>
                        <a:t>Φ10</a:t>
                      </a:r>
                      <a:r>
                        <a:rPr kumimoji="1" lang="ja-JP" altLang="en-US" sz="900" b="1" dirty="0">
                          <a:solidFill>
                            <a:schemeClr val="tx1"/>
                          </a:solidFill>
                        </a:rPr>
                        <a:t>ｘ</a:t>
                      </a:r>
                      <a:r>
                        <a:rPr kumimoji="1" lang="en-US" altLang="ja-JP" sz="900" b="1" dirty="0">
                          <a:solidFill>
                            <a:schemeClr val="tx1"/>
                          </a:solidFill>
                        </a:rPr>
                        <a:t>140</a:t>
                      </a:r>
                      <a:r>
                        <a:rPr kumimoji="1" lang="ja-JP" altLang="en-US" sz="900" b="1" dirty="0">
                          <a:solidFill>
                            <a:schemeClr val="tx1"/>
                          </a:solidFill>
                        </a:rPr>
                        <a:t>ｍｍ</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2070867"/>
                  </a:ext>
                </a:extLst>
              </a:tr>
              <a:tr h="255603">
                <a:tc>
                  <a:txBody>
                    <a:bodyPr/>
                    <a:lstStyle/>
                    <a:p>
                      <a:pPr algn="ctr"/>
                      <a:r>
                        <a:rPr kumimoji="1" lang="ja-JP" altLang="en-US" sz="900" b="1" dirty="0">
                          <a:solidFill>
                            <a:schemeClr val="tx1"/>
                          </a:solidFill>
                        </a:rPr>
                        <a:t>重量</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dirty="0">
                          <a:solidFill>
                            <a:schemeClr val="tx1"/>
                          </a:solidFill>
                        </a:rPr>
                        <a:t>約</a:t>
                      </a:r>
                      <a:r>
                        <a:rPr kumimoji="1" lang="en-US" altLang="ja-JP" sz="900" b="1" dirty="0">
                          <a:solidFill>
                            <a:schemeClr val="tx1"/>
                          </a:solidFill>
                        </a:rPr>
                        <a:t>10</a:t>
                      </a:r>
                      <a:r>
                        <a:rPr kumimoji="1" lang="ja-JP" altLang="en-US" sz="900" b="1" dirty="0">
                          <a:solidFill>
                            <a:schemeClr val="tx1"/>
                          </a:solidFill>
                        </a:rPr>
                        <a:t>ｇ</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86202944"/>
                  </a:ext>
                </a:extLst>
              </a:tr>
              <a:tr h="255603">
                <a:tc>
                  <a:txBody>
                    <a:bodyPr/>
                    <a:lstStyle/>
                    <a:p>
                      <a:pPr algn="ctr"/>
                      <a:r>
                        <a:rPr kumimoji="1" lang="ja-JP" altLang="en-US" sz="900" b="1" dirty="0">
                          <a:solidFill>
                            <a:schemeClr val="tx1"/>
                          </a:solidFill>
                        </a:rPr>
                        <a:t>材質</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900" b="1" dirty="0">
                          <a:solidFill>
                            <a:schemeClr val="tx1"/>
                          </a:solidFill>
                        </a:rPr>
                        <a:t>PET(※OBP</a:t>
                      </a:r>
                      <a:r>
                        <a:rPr kumimoji="1" lang="ja-JP" altLang="en-US" sz="900" b="1" dirty="0">
                          <a:solidFill>
                            <a:schemeClr val="tx1"/>
                          </a:solidFill>
                        </a:rPr>
                        <a:t>：オーシャン・バウンド・プラスチック</a:t>
                      </a:r>
                      <a:r>
                        <a:rPr kumimoji="1" lang="en-US" altLang="ja-JP" sz="900" b="1" dirty="0">
                          <a:solidFill>
                            <a:schemeClr val="tx1"/>
                          </a:solidFill>
                        </a:rPr>
                        <a:t>)</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58700430"/>
                  </a:ext>
                </a:extLst>
              </a:tr>
              <a:tr h="255603">
                <a:tc>
                  <a:txBody>
                    <a:bodyPr/>
                    <a:lstStyle/>
                    <a:p>
                      <a:pPr algn="ctr"/>
                      <a:r>
                        <a:rPr kumimoji="1" lang="ja-JP" altLang="en-US" sz="900" b="1" dirty="0">
                          <a:solidFill>
                            <a:schemeClr val="tx1"/>
                          </a:solidFill>
                        </a:rPr>
                        <a:t>包装形態</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dirty="0">
                          <a:solidFill>
                            <a:schemeClr val="tx1"/>
                          </a:solidFill>
                        </a:rPr>
                        <a:t>個別</a:t>
                      </a:r>
                      <a:r>
                        <a:rPr kumimoji="1" lang="en-US" altLang="ja-JP" sz="900" b="1" dirty="0">
                          <a:solidFill>
                            <a:schemeClr val="tx1"/>
                          </a:solidFill>
                        </a:rPr>
                        <a:t>OPP</a:t>
                      </a:r>
                      <a:r>
                        <a:rPr kumimoji="1" lang="ja-JP" altLang="en-US" sz="900" b="1" dirty="0">
                          <a:solidFill>
                            <a:schemeClr val="tx1"/>
                          </a:solidFill>
                        </a:rPr>
                        <a:t>袋入り</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44328332"/>
                  </a:ext>
                </a:extLst>
              </a:tr>
              <a:tr h="182139">
                <a:tc>
                  <a:txBody>
                    <a:bodyPr/>
                    <a:lstStyle/>
                    <a:p>
                      <a:pPr algn="ctr"/>
                      <a:r>
                        <a:rPr kumimoji="1" lang="ja-JP" altLang="en-US" sz="900" b="1" dirty="0">
                          <a:solidFill>
                            <a:schemeClr val="tx1"/>
                          </a:solidFill>
                        </a:rPr>
                        <a:t>梱入数</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900" b="1" dirty="0">
                          <a:solidFill>
                            <a:schemeClr val="tx1"/>
                          </a:solidFill>
                        </a:rPr>
                        <a:t>1,000</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83921165"/>
                  </a:ext>
                </a:extLst>
              </a:tr>
            </a:tbl>
          </a:graphicData>
        </a:graphic>
      </p:graphicFrame>
      <p:sp>
        <p:nvSpPr>
          <p:cNvPr id="50" name="テキスト ボックス 49">
            <a:extLst>
              <a:ext uri="{FF2B5EF4-FFF2-40B4-BE49-F238E27FC236}">
                <a16:creationId xmlns:a16="http://schemas.microsoft.com/office/drawing/2014/main" id="{5F78334B-9107-2E64-1094-DED3E91F8342}"/>
              </a:ext>
            </a:extLst>
          </p:cNvPr>
          <p:cNvSpPr txBox="1"/>
          <p:nvPr/>
        </p:nvSpPr>
        <p:spPr>
          <a:xfrm>
            <a:off x="4593919" y="2974903"/>
            <a:ext cx="825867" cy="246221"/>
          </a:xfrm>
          <a:prstGeom prst="rect">
            <a:avLst/>
          </a:prstGeom>
          <a:noFill/>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商品情報</a:t>
            </a:r>
          </a:p>
        </p:txBody>
      </p:sp>
      <p:sp>
        <p:nvSpPr>
          <p:cNvPr id="2" name="正方形/長方形 1">
            <a:extLst>
              <a:ext uri="{FF2B5EF4-FFF2-40B4-BE49-F238E27FC236}">
                <a16:creationId xmlns:a16="http://schemas.microsoft.com/office/drawing/2014/main" id="{516FDA40-6860-A78D-7BB5-13224EDFDF0E}"/>
              </a:ext>
            </a:extLst>
          </p:cNvPr>
          <p:cNvSpPr/>
          <p:nvPr/>
        </p:nvSpPr>
        <p:spPr>
          <a:xfrm>
            <a:off x="0" y="0"/>
            <a:ext cx="9144000" cy="313509"/>
          </a:xfrm>
          <a:prstGeom prst="rect">
            <a:avLst/>
          </a:prstGeom>
          <a:gradFill>
            <a:gsLst>
              <a:gs pos="7000">
                <a:schemeClr val="accent1">
                  <a:lumMod val="5000"/>
                  <a:lumOff val="95000"/>
                </a:schemeClr>
              </a:gs>
              <a:gs pos="44000">
                <a:srgbClr val="92D050"/>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1ADE85F1-CC89-B77A-E4B3-6201E4F0DABC}"/>
              </a:ext>
            </a:extLst>
          </p:cNvPr>
          <p:cNvSpPr/>
          <p:nvPr/>
        </p:nvSpPr>
        <p:spPr>
          <a:xfrm rot="10800000">
            <a:off x="0" y="6667500"/>
            <a:ext cx="9144000" cy="190500"/>
          </a:xfrm>
          <a:prstGeom prst="rect">
            <a:avLst/>
          </a:prstGeom>
          <a:gradFill>
            <a:gsLst>
              <a:gs pos="7000">
                <a:schemeClr val="accent1">
                  <a:lumMod val="5000"/>
                  <a:lumOff val="95000"/>
                </a:schemeClr>
              </a:gs>
              <a:gs pos="44000">
                <a:srgbClr val="92D050"/>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 name="グループ化 5">
            <a:extLst>
              <a:ext uri="{FF2B5EF4-FFF2-40B4-BE49-F238E27FC236}">
                <a16:creationId xmlns:a16="http://schemas.microsoft.com/office/drawing/2014/main" id="{70CA1250-CB4B-6F53-5945-72E260A50AE4}"/>
              </a:ext>
            </a:extLst>
          </p:cNvPr>
          <p:cNvGrpSpPr/>
          <p:nvPr/>
        </p:nvGrpSpPr>
        <p:grpSpPr>
          <a:xfrm>
            <a:off x="4565252" y="4753047"/>
            <a:ext cx="4421446" cy="1628321"/>
            <a:chOff x="4572000" y="4834493"/>
            <a:chExt cx="4421446" cy="1628321"/>
          </a:xfrm>
        </p:grpSpPr>
        <p:cxnSp>
          <p:nvCxnSpPr>
            <p:cNvPr id="8" name="直線コネクタ 7">
              <a:extLst>
                <a:ext uri="{FF2B5EF4-FFF2-40B4-BE49-F238E27FC236}">
                  <a16:creationId xmlns:a16="http://schemas.microsoft.com/office/drawing/2014/main" id="{CB912FB5-1B17-5BAA-C9FE-9D6FDD5ABBAE}"/>
                </a:ext>
              </a:extLst>
            </p:cNvPr>
            <p:cNvCxnSpPr>
              <a:cxnSpLocks/>
            </p:cNvCxnSpPr>
            <p:nvPr/>
          </p:nvCxnSpPr>
          <p:spPr>
            <a:xfrm>
              <a:off x="4673446" y="5420043"/>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1941D04E-9262-239E-04BE-1AF79968D62C}"/>
                </a:ext>
              </a:extLst>
            </p:cNvPr>
            <p:cNvCxnSpPr>
              <a:cxnSpLocks/>
            </p:cNvCxnSpPr>
            <p:nvPr/>
          </p:nvCxnSpPr>
          <p:spPr>
            <a:xfrm>
              <a:off x="4673446" y="5682858"/>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10101676-38BE-17A7-74DA-DA8E9EF30A57}"/>
                </a:ext>
              </a:extLst>
            </p:cNvPr>
            <p:cNvCxnSpPr>
              <a:cxnSpLocks/>
            </p:cNvCxnSpPr>
            <p:nvPr/>
          </p:nvCxnSpPr>
          <p:spPr>
            <a:xfrm>
              <a:off x="4673446" y="5946630"/>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6DF4C4B-B00C-5681-27B5-1F9F3231985E}"/>
                </a:ext>
              </a:extLst>
            </p:cNvPr>
            <p:cNvCxnSpPr>
              <a:cxnSpLocks/>
            </p:cNvCxnSpPr>
            <p:nvPr/>
          </p:nvCxnSpPr>
          <p:spPr>
            <a:xfrm>
              <a:off x="4673446" y="6216794"/>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BD69EF1-FAB5-0482-3526-ED90DCBB0879}"/>
                </a:ext>
              </a:extLst>
            </p:cNvPr>
            <p:cNvCxnSpPr>
              <a:cxnSpLocks/>
            </p:cNvCxnSpPr>
            <p:nvPr/>
          </p:nvCxnSpPr>
          <p:spPr>
            <a:xfrm>
              <a:off x="4673446" y="6462814"/>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3358A89B-88B0-FCF8-4E7F-39E4105F9D83}"/>
                </a:ext>
              </a:extLst>
            </p:cNvPr>
            <p:cNvCxnSpPr>
              <a:cxnSpLocks/>
            </p:cNvCxnSpPr>
            <p:nvPr/>
          </p:nvCxnSpPr>
          <p:spPr>
            <a:xfrm>
              <a:off x="4673446" y="5160900"/>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7" name="テキスト ボックス 19">
              <a:extLst>
                <a:ext uri="{FF2B5EF4-FFF2-40B4-BE49-F238E27FC236}">
                  <a16:creationId xmlns:a16="http://schemas.microsoft.com/office/drawing/2014/main" id="{A744AD0A-1565-8207-320C-D566A11E2ABB}"/>
                </a:ext>
              </a:extLst>
            </p:cNvPr>
            <p:cNvSpPr txBox="1"/>
            <p:nvPr/>
          </p:nvSpPr>
          <p:spPr>
            <a:xfrm>
              <a:off x="4572000" y="4834493"/>
              <a:ext cx="825867"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100" dirty="0"/>
                <a:t>memo</a:t>
              </a:r>
              <a:endParaRPr kumimoji="1" lang="ja-JP" altLang="en-US" sz="1100" dirty="0"/>
            </a:p>
          </p:txBody>
        </p:sp>
      </p:grpSp>
      <p:sp>
        <p:nvSpPr>
          <p:cNvPr id="29" name="テキスト ボックス 28">
            <a:extLst>
              <a:ext uri="{FF2B5EF4-FFF2-40B4-BE49-F238E27FC236}">
                <a16:creationId xmlns:a16="http://schemas.microsoft.com/office/drawing/2014/main" id="{0A880703-4CC0-F9B4-75E8-20B139085B57}"/>
              </a:ext>
            </a:extLst>
          </p:cNvPr>
          <p:cNvSpPr txBox="1"/>
          <p:nvPr/>
        </p:nvSpPr>
        <p:spPr>
          <a:xfrm>
            <a:off x="278675" y="1571366"/>
            <a:ext cx="4568879" cy="938719"/>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書くことで海を守ることに貢献できるボールペン。 海に影響を与える可能性がある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プラスチックである</a:t>
            </a:r>
            <a:r>
              <a:rPr kumimoji="1" lang="en-US" altLang="ja-JP" sz="1100" dirty="0">
                <a:latin typeface="Meiryo UI" panose="020B0604030504040204" pitchFamily="50" charset="-128"/>
                <a:ea typeface="Meiryo UI" panose="020B0604030504040204" pitchFamily="50" charset="-128"/>
              </a:rPr>
              <a:t>OBP</a:t>
            </a:r>
            <a:r>
              <a:rPr kumimoji="1" lang="ja-JP" altLang="en-US" sz="1100" dirty="0">
                <a:latin typeface="Meiryo UI" panose="020B0604030504040204" pitchFamily="50" charset="-128"/>
                <a:ea typeface="Meiryo UI" panose="020B0604030504040204" pitchFamily="50" charset="-128"/>
              </a:rPr>
              <a:t>（オーシャンバウンドプラスチック）を再利用して、新たな</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資源として活用しました。ナチュラルな風合いのデザインで名入れも映えます。 </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エコ系イベントの記念品や展示会のノベルティにしていただくことで、</a:t>
            </a:r>
            <a:r>
              <a:rPr kumimoji="1" lang="en-US" altLang="ja-JP" sz="1100" dirty="0">
                <a:latin typeface="Meiryo UI" panose="020B0604030504040204" pitchFamily="50" charset="-128"/>
                <a:ea typeface="Meiryo UI" panose="020B0604030504040204" pitchFamily="50" charset="-128"/>
              </a:rPr>
              <a:t>SDGs</a:t>
            </a:r>
            <a:r>
              <a:rPr kumimoji="1" lang="ja-JP" altLang="en-US" sz="1100" dirty="0">
                <a:latin typeface="Meiryo UI" panose="020B0604030504040204" pitchFamily="50" charset="-128"/>
                <a:ea typeface="Meiryo UI" panose="020B0604030504040204" pitchFamily="50" charset="-128"/>
              </a:rPr>
              <a:t>への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配慮を</a:t>
            </a:r>
            <a:r>
              <a:rPr kumimoji="1" lang="en-US" altLang="ja-JP" sz="1100" dirty="0">
                <a:latin typeface="Meiryo UI" panose="020B0604030504040204" pitchFamily="50" charset="-128"/>
                <a:ea typeface="Meiryo UI" panose="020B0604030504040204" pitchFamily="50" charset="-128"/>
              </a:rPr>
              <a:t>PR</a:t>
            </a:r>
            <a:r>
              <a:rPr kumimoji="1" lang="ja-JP" altLang="en-US" sz="1100" dirty="0">
                <a:latin typeface="Meiryo UI" panose="020B0604030504040204" pitchFamily="50" charset="-128"/>
                <a:ea typeface="Meiryo UI" panose="020B0604030504040204" pitchFamily="50" charset="-128"/>
              </a:rPr>
              <a:t>することができます。</a:t>
            </a:r>
          </a:p>
        </p:txBody>
      </p:sp>
      <p:pic>
        <p:nvPicPr>
          <p:cNvPr id="1026" name="Picture 2">
            <a:extLst>
              <a:ext uri="{FF2B5EF4-FFF2-40B4-BE49-F238E27FC236}">
                <a16:creationId xmlns:a16="http://schemas.microsoft.com/office/drawing/2014/main" id="{38A909F2-24F1-6309-C901-B9BE7BF67852}"/>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28987" t="9194" r="28933" b="10863"/>
          <a:stretch>
            <a:fillRect/>
          </a:stretch>
        </p:blipFill>
        <p:spPr bwMode="auto">
          <a:xfrm rot="587494">
            <a:off x="1642382" y="2256217"/>
            <a:ext cx="1420622" cy="269889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635D9047-32AA-BC41-42A7-FF223A7E4D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9786" y="1201795"/>
            <a:ext cx="1609271" cy="16092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C1723EBD-E090-6511-2789-735336A8C8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9129" y="1206499"/>
            <a:ext cx="1609271" cy="1609271"/>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A8144103-7C16-E595-E918-EBFAEDA187C3}"/>
              </a:ext>
            </a:extLst>
          </p:cNvPr>
          <p:cNvSpPr txBox="1"/>
          <p:nvPr/>
        </p:nvSpPr>
        <p:spPr>
          <a:xfrm>
            <a:off x="801644" y="5504146"/>
            <a:ext cx="954107" cy="246221"/>
          </a:xfrm>
          <a:prstGeom prst="rect">
            <a:avLst/>
          </a:prstGeom>
          <a:noFill/>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名入れ範囲</a:t>
            </a:r>
          </a:p>
        </p:txBody>
      </p:sp>
      <p:grpSp>
        <p:nvGrpSpPr>
          <p:cNvPr id="4" name="グループ化 3">
            <a:extLst>
              <a:ext uri="{FF2B5EF4-FFF2-40B4-BE49-F238E27FC236}">
                <a16:creationId xmlns:a16="http://schemas.microsoft.com/office/drawing/2014/main" id="{658F5C01-8CE2-B320-7C0F-2F3DF972B3EE}"/>
              </a:ext>
            </a:extLst>
          </p:cNvPr>
          <p:cNvGrpSpPr/>
          <p:nvPr/>
        </p:nvGrpSpPr>
        <p:grpSpPr>
          <a:xfrm>
            <a:off x="940162" y="5765074"/>
            <a:ext cx="2876657" cy="714102"/>
            <a:chOff x="470262" y="5765074"/>
            <a:chExt cx="2876657" cy="714102"/>
          </a:xfrm>
        </p:grpSpPr>
        <p:sp>
          <p:nvSpPr>
            <p:cNvPr id="7" name="四角形: 角を丸くする 6">
              <a:extLst>
                <a:ext uri="{FF2B5EF4-FFF2-40B4-BE49-F238E27FC236}">
                  <a16:creationId xmlns:a16="http://schemas.microsoft.com/office/drawing/2014/main" id="{FD042C2C-365A-8695-D11C-E919A7769E29}"/>
                </a:ext>
              </a:extLst>
            </p:cNvPr>
            <p:cNvSpPr/>
            <p:nvPr/>
          </p:nvSpPr>
          <p:spPr>
            <a:xfrm>
              <a:off x="470262" y="5765074"/>
              <a:ext cx="2876657" cy="714102"/>
            </a:xfrm>
            <a:prstGeom prst="roundRect">
              <a:avLst>
                <a:gd name="adj" fmla="val 3372"/>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B4F1CF89-148D-B09E-7E68-5388EA81847B}"/>
                </a:ext>
              </a:extLst>
            </p:cNvPr>
            <p:cNvSpPr txBox="1"/>
            <p:nvPr/>
          </p:nvSpPr>
          <p:spPr>
            <a:xfrm>
              <a:off x="1371749" y="6180856"/>
              <a:ext cx="1140056" cy="253916"/>
            </a:xfrm>
            <a:prstGeom prst="rect">
              <a:avLst/>
            </a:prstGeom>
            <a:noFill/>
          </p:spPr>
          <p:txBody>
            <a:bodyPr wrap="none" rtlCol="0">
              <a:spAutoFit/>
            </a:bodyPr>
            <a:lstStyle/>
            <a:p>
              <a:r>
                <a:rPr kumimoji="1" lang="en-US" altLang="ja-JP" sz="1050" b="1" dirty="0">
                  <a:latin typeface="Meiryo UI" panose="020B0604030504040204" pitchFamily="50" charset="-128"/>
                  <a:ea typeface="Meiryo UI" panose="020B0604030504040204" pitchFamily="50" charset="-128"/>
                </a:rPr>
                <a:t>W30×H4mm</a:t>
              </a:r>
              <a:endParaRPr kumimoji="1" lang="ja-JP" altLang="en-US" sz="1050" b="1" dirty="0">
                <a:latin typeface="Meiryo UI" panose="020B0604030504040204" pitchFamily="50" charset="-128"/>
                <a:ea typeface="Meiryo UI" panose="020B0604030504040204" pitchFamily="50" charset="-128"/>
              </a:endParaRPr>
            </a:p>
          </p:txBody>
        </p:sp>
      </p:grpSp>
      <p:pic>
        <p:nvPicPr>
          <p:cNvPr id="2050" name="Picture 2">
            <a:extLst>
              <a:ext uri="{FF2B5EF4-FFF2-40B4-BE49-F238E27FC236}">
                <a16:creationId xmlns:a16="http://schemas.microsoft.com/office/drawing/2014/main" id="{167ADE27-F65F-2B7F-FBA5-FF8C269A85F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4631" t="44360" r="3249" b="40444"/>
          <a:stretch>
            <a:fillRect/>
          </a:stretch>
        </p:blipFill>
        <p:spPr bwMode="auto">
          <a:xfrm>
            <a:off x="1464129" y="5842731"/>
            <a:ext cx="1843312" cy="304069"/>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a:extLst>
              <a:ext uri="{FF2B5EF4-FFF2-40B4-BE49-F238E27FC236}">
                <a16:creationId xmlns:a16="http://schemas.microsoft.com/office/drawing/2014/main" id="{33D7621F-4545-B433-8D0B-4081E509BCB9}"/>
              </a:ext>
            </a:extLst>
          </p:cNvPr>
          <p:cNvSpPr txBox="1"/>
          <p:nvPr/>
        </p:nvSpPr>
        <p:spPr>
          <a:xfrm>
            <a:off x="630228" y="4908865"/>
            <a:ext cx="3506343" cy="584775"/>
          </a:xfrm>
          <a:prstGeom prst="rect">
            <a:avLst/>
          </a:prstGeom>
          <a:noFill/>
        </p:spPr>
        <p:txBody>
          <a:bodyPr wrap="square" rtlCol="0">
            <a:spAutoFit/>
          </a:bodyPr>
          <a:lstStyle/>
          <a:p>
            <a:r>
              <a:rPr kumimoji="1" lang="en-US" altLang="ja-JP" sz="800" b="1" dirty="0">
                <a:latin typeface="Meiryo UI" panose="020B0604030504040204" pitchFamily="50" charset="-128"/>
                <a:ea typeface="Meiryo UI" panose="020B0604030504040204" pitchFamily="50" charset="-128"/>
              </a:rPr>
              <a:t>OBP ※Ocean Bound Plastic </a:t>
            </a:r>
            <a:r>
              <a:rPr kumimoji="1" lang="ja-JP" altLang="en-US" sz="800" b="1" dirty="0">
                <a:latin typeface="Meiryo UI" panose="020B0604030504040204" pitchFamily="50" charset="-128"/>
                <a:ea typeface="Meiryo UI" panose="020B0604030504040204" pitchFamily="50" charset="-128"/>
              </a:rPr>
              <a:t>（オーシャン・バウンド・プラスチック）とは？ </a:t>
            </a:r>
            <a:endParaRPr kumimoji="1" lang="en-US" altLang="ja-JP" sz="800" b="1" dirty="0">
              <a:latin typeface="Meiryo UI" panose="020B0604030504040204" pitchFamily="50" charset="-128"/>
              <a:ea typeface="Meiryo UI" panose="020B0604030504040204" pitchFamily="50" charset="-128"/>
            </a:endParaRPr>
          </a:p>
          <a:p>
            <a:r>
              <a:rPr kumimoji="1" lang="en-US" altLang="ja-JP" sz="800" dirty="0">
                <a:latin typeface="Meiryo UI" panose="020B0604030504040204" pitchFamily="50" charset="-128"/>
                <a:ea typeface="Meiryo UI" panose="020B0604030504040204" pitchFamily="50" charset="-128"/>
              </a:rPr>
              <a:t>OBP</a:t>
            </a:r>
            <a:r>
              <a:rPr kumimoji="1" lang="ja-JP" altLang="en-US" sz="800" dirty="0">
                <a:latin typeface="Meiryo UI" panose="020B0604030504040204" pitchFamily="50" charset="-128"/>
                <a:ea typeface="Meiryo UI" panose="020B0604030504040204" pitchFamily="50" charset="-128"/>
              </a:rPr>
              <a:t>とは陸地で海に流出する危険が高い場所に存在するプラスチックのことです。 </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海洋プラスチックのほとんどは陸から発生して海に流出したもののため、 </a:t>
            </a:r>
            <a:r>
              <a:rPr kumimoji="1" lang="en-US" altLang="ja-JP" sz="800" dirty="0">
                <a:latin typeface="Meiryo UI" panose="020B0604030504040204" pitchFamily="50" charset="-128"/>
                <a:ea typeface="Meiryo UI" panose="020B0604030504040204" pitchFamily="50" charset="-128"/>
              </a:rPr>
              <a:t>OBP</a:t>
            </a:r>
            <a:r>
              <a:rPr kumimoji="1" lang="ja-JP" altLang="en-US" sz="800" dirty="0">
                <a:latin typeface="Meiryo UI" panose="020B0604030504040204" pitchFamily="50" charset="-128"/>
                <a:ea typeface="Meiryo UI" panose="020B0604030504040204" pitchFamily="50" charset="-128"/>
              </a:rPr>
              <a:t>を減らすことは、海の環境汚染を防ぐための重要な取り組みです。</a:t>
            </a:r>
          </a:p>
        </p:txBody>
      </p:sp>
    </p:spTree>
    <p:extLst>
      <p:ext uri="{BB962C8B-B14F-4D97-AF65-F5344CB8AC3E}">
        <p14:creationId xmlns:p14="http://schemas.microsoft.com/office/powerpoint/2010/main" val="32422564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600</TotalTime>
  <Words>203</Words>
  <Application>Microsoft Office PowerPoint</Application>
  <PresentationFormat>画面に合わせる (4:3)</PresentationFormat>
  <Paragraphs>25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達也</dc:creator>
  <cp:lastModifiedBy>CO LTD NEED</cp:lastModifiedBy>
  <cp:revision>25</cp:revision>
  <dcterms:created xsi:type="dcterms:W3CDTF">2023-01-27T06:17:12Z</dcterms:created>
  <dcterms:modified xsi:type="dcterms:W3CDTF">2026-01-05T08:44:55Z</dcterms:modified>
</cp:coreProperties>
</file>