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5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305613-6109-40B9-9F26-3FD75B42F5E2}" type="datetimeFigureOut">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D8B2B4-FCDE-4D37-9AFC-3F8C423A691E}" type="slidenum">
              <a:rPr kumimoji="1" lang="ja-JP" altLang="en-US" smtClean="0"/>
              <a:t>‹#›</a:t>
            </a:fld>
            <a:endParaRPr kumimoji="1" lang="ja-JP" altLang="en-US"/>
          </a:p>
        </p:txBody>
      </p:sp>
    </p:spTree>
    <p:extLst>
      <p:ext uri="{BB962C8B-B14F-4D97-AF65-F5344CB8AC3E}">
        <p14:creationId xmlns:p14="http://schemas.microsoft.com/office/powerpoint/2010/main" val="183949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305613-6109-40B9-9F26-3FD75B42F5E2}" type="datetimeFigureOut">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D8B2B4-FCDE-4D37-9AFC-3F8C423A691E}" type="slidenum">
              <a:rPr kumimoji="1" lang="ja-JP" altLang="en-US" smtClean="0"/>
              <a:t>‹#›</a:t>
            </a:fld>
            <a:endParaRPr kumimoji="1" lang="ja-JP" altLang="en-US"/>
          </a:p>
        </p:txBody>
      </p:sp>
    </p:spTree>
    <p:extLst>
      <p:ext uri="{BB962C8B-B14F-4D97-AF65-F5344CB8AC3E}">
        <p14:creationId xmlns:p14="http://schemas.microsoft.com/office/powerpoint/2010/main" val="314090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305613-6109-40B9-9F26-3FD75B42F5E2}" type="datetimeFigureOut">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D8B2B4-FCDE-4D37-9AFC-3F8C423A691E}" type="slidenum">
              <a:rPr kumimoji="1" lang="ja-JP" altLang="en-US" smtClean="0"/>
              <a:t>‹#›</a:t>
            </a:fld>
            <a:endParaRPr kumimoji="1" lang="ja-JP" altLang="en-US"/>
          </a:p>
        </p:txBody>
      </p:sp>
    </p:spTree>
    <p:extLst>
      <p:ext uri="{BB962C8B-B14F-4D97-AF65-F5344CB8AC3E}">
        <p14:creationId xmlns:p14="http://schemas.microsoft.com/office/powerpoint/2010/main" val="428851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305613-6109-40B9-9F26-3FD75B42F5E2}" type="datetimeFigureOut">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D8B2B4-FCDE-4D37-9AFC-3F8C423A691E}" type="slidenum">
              <a:rPr kumimoji="1" lang="ja-JP" altLang="en-US" smtClean="0"/>
              <a:t>‹#›</a:t>
            </a:fld>
            <a:endParaRPr kumimoji="1" lang="ja-JP" altLang="en-US"/>
          </a:p>
        </p:txBody>
      </p:sp>
    </p:spTree>
    <p:extLst>
      <p:ext uri="{BB962C8B-B14F-4D97-AF65-F5344CB8AC3E}">
        <p14:creationId xmlns:p14="http://schemas.microsoft.com/office/powerpoint/2010/main" val="381019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305613-6109-40B9-9F26-3FD75B42F5E2}" type="datetimeFigureOut">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D8B2B4-FCDE-4D37-9AFC-3F8C423A691E}" type="slidenum">
              <a:rPr kumimoji="1" lang="ja-JP" altLang="en-US" smtClean="0"/>
              <a:t>‹#›</a:t>
            </a:fld>
            <a:endParaRPr kumimoji="1" lang="ja-JP" altLang="en-US"/>
          </a:p>
        </p:txBody>
      </p:sp>
    </p:spTree>
    <p:extLst>
      <p:ext uri="{BB962C8B-B14F-4D97-AF65-F5344CB8AC3E}">
        <p14:creationId xmlns:p14="http://schemas.microsoft.com/office/powerpoint/2010/main" val="2329547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305613-6109-40B9-9F26-3FD75B42F5E2}" type="datetimeFigureOut">
              <a:rPr kumimoji="1" lang="ja-JP" altLang="en-US" smtClean="0"/>
              <a:t>2025/12/23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D8B2B4-FCDE-4D37-9AFC-3F8C423A691E}" type="slidenum">
              <a:rPr kumimoji="1" lang="ja-JP" altLang="en-US" smtClean="0"/>
              <a:t>‹#›</a:t>
            </a:fld>
            <a:endParaRPr kumimoji="1" lang="ja-JP" altLang="en-US"/>
          </a:p>
        </p:txBody>
      </p:sp>
    </p:spTree>
    <p:extLst>
      <p:ext uri="{BB962C8B-B14F-4D97-AF65-F5344CB8AC3E}">
        <p14:creationId xmlns:p14="http://schemas.microsoft.com/office/powerpoint/2010/main" val="111739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B305613-6109-40B9-9F26-3FD75B42F5E2}" type="datetimeFigureOut">
              <a:rPr kumimoji="1" lang="ja-JP" altLang="en-US" smtClean="0"/>
              <a:t>2025/12/23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FD8B2B4-FCDE-4D37-9AFC-3F8C423A691E}" type="slidenum">
              <a:rPr kumimoji="1" lang="ja-JP" altLang="en-US" smtClean="0"/>
              <a:t>‹#›</a:t>
            </a:fld>
            <a:endParaRPr kumimoji="1" lang="ja-JP" altLang="en-US"/>
          </a:p>
        </p:txBody>
      </p:sp>
    </p:spTree>
    <p:extLst>
      <p:ext uri="{BB962C8B-B14F-4D97-AF65-F5344CB8AC3E}">
        <p14:creationId xmlns:p14="http://schemas.microsoft.com/office/powerpoint/2010/main" val="106892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305613-6109-40B9-9F26-3FD75B42F5E2}" type="datetimeFigureOut">
              <a:rPr kumimoji="1" lang="ja-JP" altLang="en-US" smtClean="0"/>
              <a:t>2025/12/23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FD8B2B4-FCDE-4D37-9AFC-3F8C423A691E}" type="slidenum">
              <a:rPr kumimoji="1" lang="ja-JP" altLang="en-US" smtClean="0"/>
              <a:t>‹#›</a:t>
            </a:fld>
            <a:endParaRPr kumimoji="1" lang="ja-JP" altLang="en-US"/>
          </a:p>
        </p:txBody>
      </p:sp>
    </p:spTree>
    <p:extLst>
      <p:ext uri="{BB962C8B-B14F-4D97-AF65-F5344CB8AC3E}">
        <p14:creationId xmlns:p14="http://schemas.microsoft.com/office/powerpoint/2010/main" val="241678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05613-6109-40B9-9F26-3FD75B42F5E2}" type="datetimeFigureOut">
              <a:rPr kumimoji="1" lang="ja-JP" altLang="en-US" smtClean="0"/>
              <a:t>2025/12/23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FD8B2B4-FCDE-4D37-9AFC-3F8C423A691E}" type="slidenum">
              <a:rPr kumimoji="1" lang="ja-JP" altLang="en-US" smtClean="0"/>
              <a:t>‹#›</a:t>
            </a:fld>
            <a:endParaRPr kumimoji="1" lang="ja-JP" altLang="en-US"/>
          </a:p>
        </p:txBody>
      </p:sp>
    </p:spTree>
    <p:extLst>
      <p:ext uri="{BB962C8B-B14F-4D97-AF65-F5344CB8AC3E}">
        <p14:creationId xmlns:p14="http://schemas.microsoft.com/office/powerpoint/2010/main" val="289004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305613-6109-40B9-9F26-3FD75B42F5E2}" type="datetimeFigureOut">
              <a:rPr kumimoji="1" lang="ja-JP" altLang="en-US" smtClean="0"/>
              <a:t>2025/12/23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D8B2B4-FCDE-4D37-9AFC-3F8C423A691E}" type="slidenum">
              <a:rPr kumimoji="1" lang="ja-JP" altLang="en-US" smtClean="0"/>
              <a:t>‹#›</a:t>
            </a:fld>
            <a:endParaRPr kumimoji="1" lang="ja-JP" altLang="en-US"/>
          </a:p>
        </p:txBody>
      </p:sp>
    </p:spTree>
    <p:extLst>
      <p:ext uri="{BB962C8B-B14F-4D97-AF65-F5344CB8AC3E}">
        <p14:creationId xmlns:p14="http://schemas.microsoft.com/office/powerpoint/2010/main" val="242953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305613-6109-40B9-9F26-3FD75B42F5E2}" type="datetimeFigureOut">
              <a:rPr kumimoji="1" lang="ja-JP" altLang="en-US" smtClean="0"/>
              <a:t>2025/12/23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D8B2B4-FCDE-4D37-9AFC-3F8C423A691E}" type="slidenum">
              <a:rPr kumimoji="1" lang="ja-JP" altLang="en-US" smtClean="0"/>
              <a:t>‹#›</a:t>
            </a:fld>
            <a:endParaRPr kumimoji="1" lang="ja-JP" altLang="en-US"/>
          </a:p>
        </p:txBody>
      </p:sp>
    </p:spTree>
    <p:extLst>
      <p:ext uri="{BB962C8B-B14F-4D97-AF65-F5344CB8AC3E}">
        <p14:creationId xmlns:p14="http://schemas.microsoft.com/office/powerpoint/2010/main" val="189420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05613-6109-40B9-9F26-3FD75B42F5E2}" type="datetimeFigureOut">
              <a:rPr kumimoji="1" lang="ja-JP" altLang="en-US" smtClean="0"/>
              <a:t>2025/12/23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8B2B4-FCDE-4D37-9AFC-3F8C423A691E}" type="slidenum">
              <a:rPr kumimoji="1" lang="ja-JP" altLang="en-US" smtClean="0"/>
              <a:t>‹#›</a:t>
            </a:fld>
            <a:endParaRPr kumimoji="1" lang="ja-JP" altLang="en-US"/>
          </a:p>
        </p:txBody>
      </p:sp>
    </p:spTree>
    <p:extLst>
      <p:ext uri="{BB962C8B-B14F-4D97-AF65-F5344CB8AC3E}">
        <p14:creationId xmlns:p14="http://schemas.microsoft.com/office/powerpoint/2010/main" val="650674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1E6CAFF-2B7F-7C24-E918-1B7A049C4EA1}"/>
              </a:ext>
            </a:extLst>
          </p:cNvPr>
          <p:cNvSpPr/>
          <p:nvPr/>
        </p:nvSpPr>
        <p:spPr>
          <a:xfrm>
            <a:off x="0" y="0"/>
            <a:ext cx="9144000" cy="313509"/>
          </a:xfrm>
          <a:prstGeom prst="rect">
            <a:avLst/>
          </a:prstGeom>
          <a:gradFill>
            <a:gsLst>
              <a:gs pos="7000">
                <a:schemeClr val="accent1">
                  <a:lumMod val="5000"/>
                  <a:lumOff val="95000"/>
                </a:schemeClr>
              </a:gs>
              <a:gs pos="44000">
                <a:srgbClr val="FFFF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b="1"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0770C4EE-5223-97EA-26A0-FECC769ECFD2}"/>
              </a:ext>
            </a:extLst>
          </p:cNvPr>
          <p:cNvSpPr/>
          <p:nvPr/>
        </p:nvSpPr>
        <p:spPr>
          <a:xfrm rot="10800000">
            <a:off x="0" y="6667500"/>
            <a:ext cx="9144000" cy="190500"/>
          </a:xfrm>
          <a:prstGeom prst="rect">
            <a:avLst/>
          </a:prstGeom>
          <a:gradFill>
            <a:gsLst>
              <a:gs pos="7000">
                <a:schemeClr val="accent1">
                  <a:lumMod val="5000"/>
                  <a:lumOff val="95000"/>
                </a:schemeClr>
              </a:gs>
              <a:gs pos="44000">
                <a:srgbClr val="FFFF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EE4E1947-7003-6693-43B1-2AD78DB40425}"/>
              </a:ext>
            </a:extLst>
          </p:cNvPr>
          <p:cNvSpPr txBox="1"/>
          <p:nvPr/>
        </p:nvSpPr>
        <p:spPr>
          <a:xfrm>
            <a:off x="227240" y="494110"/>
            <a:ext cx="4344759" cy="646331"/>
          </a:xfrm>
          <a:prstGeom prst="rect">
            <a:avLst/>
          </a:prstGeom>
          <a:noFill/>
        </p:spPr>
        <p:txBody>
          <a:bodyPr wrap="square">
            <a:spAutoFit/>
          </a:bodyPr>
          <a:lstStyle/>
          <a:p>
            <a:pPr algn="l"/>
            <a:r>
              <a:rPr lang="ja-JP" altLang="en-US" sz="1600" b="0" i="0" dirty="0">
                <a:solidFill>
                  <a:srgbClr val="333333"/>
                </a:solidFill>
                <a:effectLst/>
                <a:latin typeface="メイリオ" panose="020B0604030504040204" pitchFamily="50" charset="-128"/>
                <a:ea typeface="メイリオ" panose="020B0604030504040204" pitchFamily="50" charset="-128"/>
              </a:rPr>
              <a:t>品番</a:t>
            </a:r>
            <a:r>
              <a:rPr lang="en-US" altLang="ja-JP" sz="1600" b="0" i="0" dirty="0">
                <a:solidFill>
                  <a:srgbClr val="333333"/>
                </a:solidFill>
                <a:effectLst/>
                <a:latin typeface="メイリオ" panose="020B0604030504040204" pitchFamily="50" charset="-128"/>
                <a:ea typeface="メイリオ" panose="020B0604030504040204" pitchFamily="50" charset="-128"/>
              </a:rPr>
              <a:t>:C3803</a:t>
            </a:r>
          </a:p>
          <a:p>
            <a:pPr algn="l"/>
            <a:r>
              <a:rPr lang="ja-JP" altLang="en-US" sz="2000" b="1" u="sng" dirty="0">
                <a:solidFill>
                  <a:srgbClr val="333333"/>
                </a:solidFill>
                <a:latin typeface="Meiryo UI" panose="020B0604030504040204" pitchFamily="50" charset="-128"/>
                <a:ea typeface="Meiryo UI" panose="020B0604030504040204" pitchFamily="50" charset="-128"/>
              </a:rPr>
              <a:t>マイクロファイバークロス</a:t>
            </a:r>
            <a:r>
              <a:rPr lang="en-US" altLang="ja-JP" sz="2000" b="1" u="sng" dirty="0">
                <a:solidFill>
                  <a:srgbClr val="333333"/>
                </a:solidFill>
                <a:latin typeface="Meiryo UI" panose="020B0604030504040204" pitchFamily="50" charset="-128"/>
                <a:ea typeface="Meiryo UI" panose="020B0604030504040204" pitchFamily="50" charset="-128"/>
              </a:rPr>
              <a:t>12</a:t>
            </a:r>
            <a:r>
              <a:rPr lang="ja-JP" altLang="en-US" sz="2000" b="1" u="sng" dirty="0">
                <a:solidFill>
                  <a:srgbClr val="333333"/>
                </a:solidFill>
                <a:latin typeface="Meiryo UI" panose="020B0604030504040204" pitchFamily="50" charset="-128"/>
                <a:ea typeface="Meiryo UI" panose="020B0604030504040204" pitchFamily="50" charset="-128"/>
              </a:rPr>
              <a:t>枚入り</a:t>
            </a:r>
            <a:endParaRPr lang="ja-JP" altLang="en-US" sz="2000" b="1" i="0" u="sng" dirty="0">
              <a:solidFill>
                <a:srgbClr val="333333"/>
              </a:solidFill>
              <a:effectLst/>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E655E493-0DEC-FD04-C9D7-EE2F18375678}"/>
              </a:ext>
            </a:extLst>
          </p:cNvPr>
          <p:cNvSpPr txBox="1"/>
          <p:nvPr/>
        </p:nvSpPr>
        <p:spPr>
          <a:xfrm>
            <a:off x="253366" y="1161438"/>
            <a:ext cx="2125903"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上代</a:t>
            </a:r>
            <a:r>
              <a:rPr kumimoji="1" lang="en-US" altLang="ja-JP" sz="1400" b="1" dirty="0">
                <a:latin typeface="Meiryo UI" panose="020B0604030504040204" pitchFamily="50" charset="-128"/>
                <a:ea typeface="Meiryo UI" panose="020B0604030504040204" pitchFamily="50" charset="-128"/>
              </a:rPr>
              <a:t>:\360(</a:t>
            </a:r>
            <a:r>
              <a:rPr kumimoji="1" lang="ja-JP" altLang="en-US" sz="1400" b="1" dirty="0">
                <a:latin typeface="Meiryo UI" panose="020B0604030504040204" pitchFamily="50" charset="-128"/>
                <a:ea typeface="Meiryo UI" panose="020B0604030504040204" pitchFamily="50" charset="-128"/>
              </a:rPr>
              <a:t>税込</a:t>
            </a:r>
            <a:r>
              <a:rPr kumimoji="1" lang="en-US" altLang="ja-JP" sz="1400" b="1" dirty="0">
                <a:latin typeface="Meiryo UI" panose="020B0604030504040204" pitchFamily="50" charset="-128"/>
                <a:ea typeface="Meiryo UI" panose="020B0604030504040204" pitchFamily="50" charset="-128"/>
              </a:rPr>
              <a:t>\396)</a:t>
            </a:r>
            <a:endParaRPr kumimoji="1" lang="ja-JP" altLang="en-US" sz="1400" b="1" dirty="0">
              <a:latin typeface="Meiryo UI" panose="020B0604030504040204" pitchFamily="50" charset="-128"/>
              <a:ea typeface="Meiryo UI" panose="020B0604030504040204" pitchFamily="50" charset="-128"/>
            </a:endParaRPr>
          </a:p>
        </p:txBody>
      </p:sp>
      <p:graphicFrame>
        <p:nvGraphicFramePr>
          <p:cNvPr id="49" name="表 49">
            <a:extLst>
              <a:ext uri="{FF2B5EF4-FFF2-40B4-BE49-F238E27FC236}">
                <a16:creationId xmlns:a16="http://schemas.microsoft.com/office/drawing/2014/main" id="{114C68E5-951A-FCED-205F-C8AE03A877EA}"/>
              </a:ext>
            </a:extLst>
          </p:cNvPr>
          <p:cNvGraphicFramePr>
            <a:graphicFrameLocks noGrp="1"/>
          </p:cNvGraphicFramePr>
          <p:nvPr>
            <p:extLst>
              <p:ext uri="{D42A27DB-BD31-4B8C-83A1-F6EECF244321}">
                <p14:modId xmlns:p14="http://schemas.microsoft.com/office/powerpoint/2010/main" val="1326338820"/>
              </p:ext>
            </p:extLst>
          </p:nvPr>
        </p:nvGraphicFramePr>
        <p:xfrm>
          <a:off x="4786138" y="3054874"/>
          <a:ext cx="4122148" cy="1753932"/>
        </p:xfrm>
        <a:graphic>
          <a:graphicData uri="http://schemas.openxmlformats.org/drawingml/2006/table">
            <a:tbl>
              <a:tblPr bandRow="1">
                <a:tableStyleId>{8799B23B-EC83-4686-B30A-512413B5E67A}</a:tableStyleId>
              </a:tblPr>
              <a:tblGrid>
                <a:gridCol w="1135868">
                  <a:extLst>
                    <a:ext uri="{9D8B030D-6E8A-4147-A177-3AD203B41FA5}">
                      <a16:colId xmlns:a16="http://schemas.microsoft.com/office/drawing/2014/main" val="2618808635"/>
                    </a:ext>
                  </a:extLst>
                </a:gridCol>
                <a:gridCol w="2986280">
                  <a:extLst>
                    <a:ext uri="{9D8B030D-6E8A-4147-A177-3AD203B41FA5}">
                      <a16:colId xmlns:a16="http://schemas.microsoft.com/office/drawing/2014/main" val="1924190400"/>
                    </a:ext>
                  </a:extLst>
                </a:gridCol>
              </a:tblGrid>
              <a:tr h="255603">
                <a:tc>
                  <a:txBody>
                    <a:bodyPr/>
                    <a:lstStyle/>
                    <a:p>
                      <a:pPr algn="ctr"/>
                      <a:r>
                        <a:rPr kumimoji="1" lang="ja-JP" altLang="en-US" sz="900" b="1" dirty="0">
                          <a:solidFill>
                            <a:schemeClr val="tx1"/>
                          </a:solidFill>
                        </a:rPr>
                        <a:t>商品サイズ</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900" b="1" dirty="0">
                          <a:solidFill>
                            <a:schemeClr val="tx1"/>
                          </a:solidFill>
                        </a:rPr>
                        <a:t>クロス：</a:t>
                      </a:r>
                      <a:r>
                        <a:rPr kumimoji="1" lang="en-US" altLang="ja-JP" sz="900" b="1" dirty="0">
                          <a:solidFill>
                            <a:schemeClr val="tx1"/>
                          </a:solidFill>
                        </a:rPr>
                        <a:t>200㎜×200㎜</a:t>
                      </a:r>
                    </a:p>
                    <a:p>
                      <a:pPr algn="l"/>
                      <a:r>
                        <a:rPr kumimoji="1" lang="ja-JP" altLang="en-US" sz="900" b="1" dirty="0">
                          <a:solidFill>
                            <a:schemeClr val="tx1"/>
                          </a:solidFill>
                        </a:rPr>
                        <a:t>化粧箱：</a:t>
                      </a:r>
                      <a:r>
                        <a:rPr kumimoji="1" lang="en-US" altLang="ja-JP" sz="900" b="1" dirty="0">
                          <a:solidFill>
                            <a:schemeClr val="tx1"/>
                          </a:solidFill>
                        </a:rPr>
                        <a:t>210×112×50</a:t>
                      </a:r>
                      <a:r>
                        <a:rPr kumimoji="1" lang="ja-JP" altLang="en-US" sz="900" b="1" dirty="0">
                          <a:solidFill>
                            <a:schemeClr val="tx1"/>
                          </a:solidFill>
                        </a:rPr>
                        <a:t>㎜</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2070867"/>
                  </a:ext>
                </a:extLst>
              </a:tr>
              <a:tr h="255603">
                <a:tc>
                  <a:txBody>
                    <a:bodyPr/>
                    <a:lstStyle/>
                    <a:p>
                      <a:pPr algn="ctr"/>
                      <a:r>
                        <a:rPr kumimoji="1" lang="ja-JP" altLang="en-US" sz="900" b="1" dirty="0">
                          <a:solidFill>
                            <a:schemeClr val="tx1"/>
                          </a:solidFill>
                        </a:rPr>
                        <a:t>重量</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900" b="1" dirty="0">
                          <a:solidFill>
                            <a:schemeClr val="tx1"/>
                          </a:solidFill>
                        </a:rPr>
                        <a:t>クロス１枚：約</a:t>
                      </a:r>
                      <a:r>
                        <a:rPr kumimoji="1" lang="en-US" altLang="ja-JP" sz="900" b="1" dirty="0">
                          <a:solidFill>
                            <a:schemeClr val="tx1"/>
                          </a:solidFill>
                        </a:rPr>
                        <a:t>6</a:t>
                      </a:r>
                      <a:r>
                        <a:rPr kumimoji="1" lang="ja-JP" altLang="en-US" sz="900" b="1" dirty="0">
                          <a:solidFill>
                            <a:schemeClr val="tx1"/>
                          </a:solidFill>
                        </a:rPr>
                        <a:t>ｇ</a:t>
                      </a:r>
                    </a:p>
                    <a:p>
                      <a:pPr algn="l"/>
                      <a:r>
                        <a:rPr kumimoji="1" lang="ja-JP" altLang="en-US" sz="900" b="1" dirty="0">
                          <a:solidFill>
                            <a:schemeClr val="tx1"/>
                          </a:solidFill>
                        </a:rPr>
                        <a:t>化粧箱：</a:t>
                      </a:r>
                      <a:r>
                        <a:rPr kumimoji="1" lang="en-US" altLang="ja-JP" sz="900" b="1" dirty="0">
                          <a:solidFill>
                            <a:schemeClr val="tx1"/>
                          </a:solidFill>
                        </a:rPr>
                        <a:t>100</a:t>
                      </a:r>
                      <a:r>
                        <a:rPr kumimoji="1" lang="ja-JP" altLang="en-US" sz="900" b="1" dirty="0">
                          <a:solidFill>
                            <a:schemeClr val="tx1"/>
                          </a:solidFill>
                        </a:rPr>
                        <a:t>ｇ</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86202944"/>
                  </a:ext>
                </a:extLst>
              </a:tr>
              <a:tr h="255603">
                <a:tc>
                  <a:txBody>
                    <a:bodyPr/>
                    <a:lstStyle/>
                    <a:p>
                      <a:pPr algn="ctr"/>
                      <a:r>
                        <a:rPr kumimoji="1" lang="ja-JP" altLang="en-US" sz="900" b="1" dirty="0">
                          <a:solidFill>
                            <a:schemeClr val="tx1"/>
                          </a:solidFill>
                        </a:rPr>
                        <a:t>材質</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900" b="1" dirty="0">
                          <a:solidFill>
                            <a:schemeClr val="tx1"/>
                          </a:solidFill>
                        </a:rPr>
                        <a:t>ポリエステル</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58700430"/>
                  </a:ext>
                </a:extLst>
              </a:tr>
              <a:tr h="255603">
                <a:tc>
                  <a:txBody>
                    <a:bodyPr/>
                    <a:lstStyle/>
                    <a:p>
                      <a:pPr algn="ctr"/>
                      <a:r>
                        <a:rPr kumimoji="1" lang="ja-JP" altLang="en-US" sz="900" b="1">
                          <a:solidFill>
                            <a:schemeClr val="tx1"/>
                          </a:solidFill>
                        </a:rPr>
                        <a:t>本体色</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900" b="1" dirty="0">
                          <a:solidFill>
                            <a:schemeClr val="tx1"/>
                          </a:solidFill>
                        </a:rPr>
                        <a:t>ベージュ</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14944037"/>
                  </a:ext>
                </a:extLst>
              </a:tr>
              <a:tr h="255603">
                <a:tc>
                  <a:txBody>
                    <a:bodyPr/>
                    <a:lstStyle/>
                    <a:p>
                      <a:pPr algn="ctr"/>
                      <a:r>
                        <a:rPr kumimoji="1" lang="ja-JP" altLang="en-US" sz="900" b="1" dirty="0">
                          <a:solidFill>
                            <a:schemeClr val="tx1"/>
                          </a:solidFill>
                        </a:rPr>
                        <a:t>備考</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900" b="1" dirty="0">
                          <a:solidFill>
                            <a:schemeClr val="tx1"/>
                          </a:solidFill>
                        </a:rPr>
                        <a:t>化粧箱入り</a:t>
                      </a:r>
                      <a:r>
                        <a:rPr kumimoji="1" lang="en-US" altLang="ja-JP" sz="900" b="1" dirty="0">
                          <a:solidFill>
                            <a:schemeClr val="tx1"/>
                          </a:solidFill>
                        </a:rPr>
                        <a:t>(</a:t>
                      </a:r>
                      <a:r>
                        <a:rPr kumimoji="1" lang="ja-JP" altLang="en-US" sz="900" b="1" dirty="0">
                          <a:solidFill>
                            <a:schemeClr val="tx1"/>
                          </a:solidFill>
                        </a:rPr>
                        <a:t>約</a:t>
                      </a:r>
                      <a:r>
                        <a:rPr kumimoji="1" lang="en-US" altLang="ja-JP" sz="900" b="1" dirty="0">
                          <a:solidFill>
                            <a:schemeClr val="tx1"/>
                          </a:solidFill>
                        </a:rPr>
                        <a:t>210x112x50</a:t>
                      </a:r>
                      <a:r>
                        <a:rPr kumimoji="1" lang="ja-JP" altLang="en-US" sz="900" b="1" dirty="0">
                          <a:solidFill>
                            <a:schemeClr val="tx1"/>
                          </a:solidFill>
                        </a:rPr>
                        <a:t>㎜</a:t>
                      </a:r>
                      <a:r>
                        <a:rPr kumimoji="1" lang="en-US" altLang="ja-JP" sz="900" b="1" dirty="0">
                          <a:solidFill>
                            <a:schemeClr val="tx1"/>
                          </a:solidFill>
                        </a:rPr>
                        <a:t>)</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87333050"/>
                  </a:ext>
                </a:extLst>
              </a:tr>
              <a:tr h="255603">
                <a:tc>
                  <a:txBody>
                    <a:bodyPr/>
                    <a:lstStyle/>
                    <a:p>
                      <a:pPr algn="ctr"/>
                      <a:r>
                        <a:rPr kumimoji="1" lang="ja-JP" altLang="en-US" sz="900" b="1" dirty="0">
                          <a:solidFill>
                            <a:schemeClr val="tx1"/>
                          </a:solidFill>
                        </a:rPr>
                        <a:t>梱入数</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en-US" altLang="ja-JP" sz="900" b="1" dirty="0">
                          <a:solidFill>
                            <a:schemeClr val="tx1"/>
                          </a:solidFill>
                        </a:rPr>
                        <a:t>72</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83921165"/>
                  </a:ext>
                </a:extLst>
              </a:tr>
            </a:tbl>
          </a:graphicData>
        </a:graphic>
      </p:graphicFrame>
      <p:sp>
        <p:nvSpPr>
          <p:cNvPr id="50" name="テキスト ボックス 49">
            <a:extLst>
              <a:ext uri="{FF2B5EF4-FFF2-40B4-BE49-F238E27FC236}">
                <a16:creationId xmlns:a16="http://schemas.microsoft.com/office/drawing/2014/main" id="{919E710D-6133-16D4-318A-05CA66FB5736}"/>
              </a:ext>
            </a:extLst>
          </p:cNvPr>
          <p:cNvSpPr txBox="1"/>
          <p:nvPr/>
        </p:nvSpPr>
        <p:spPr>
          <a:xfrm>
            <a:off x="4687777" y="2774607"/>
            <a:ext cx="825867"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a:t>
            </a:r>
            <a:r>
              <a:rPr kumimoji="1" lang="ja-JP" altLang="en-US" sz="1000" b="1" u="sng" dirty="0">
                <a:latin typeface="Meiryo UI" panose="020B0604030504040204" pitchFamily="50" charset="-128"/>
                <a:ea typeface="Meiryo UI" panose="020B0604030504040204" pitchFamily="50" charset="-128"/>
              </a:rPr>
              <a:t>商品情報</a:t>
            </a:r>
          </a:p>
        </p:txBody>
      </p:sp>
      <p:sp>
        <p:nvSpPr>
          <p:cNvPr id="29" name="テキスト ボックス 28">
            <a:extLst>
              <a:ext uri="{FF2B5EF4-FFF2-40B4-BE49-F238E27FC236}">
                <a16:creationId xmlns:a16="http://schemas.microsoft.com/office/drawing/2014/main" id="{96330DE5-5203-5D5B-7573-FF0E5C7911FE}"/>
              </a:ext>
            </a:extLst>
          </p:cNvPr>
          <p:cNvSpPr txBox="1"/>
          <p:nvPr/>
        </p:nvSpPr>
        <p:spPr>
          <a:xfrm>
            <a:off x="227240" y="1458301"/>
            <a:ext cx="4022301" cy="938719"/>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キッチン、バスルーム、車、オフィス、家電製品、窓ガラスなど幅広い用途で活躍するマイクロファイバークロスセット。 </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ティシューのように引き出して使えます。 優れた吸水性で、水分や油汚れをすばやく吸収できます。乾拭き・水拭きどちらでも使えるので日常生活のお役に立つこと間違いなし！ </a:t>
            </a:r>
          </a:p>
        </p:txBody>
      </p:sp>
      <p:pic>
        <p:nvPicPr>
          <p:cNvPr id="3" name="図 2">
            <a:extLst>
              <a:ext uri="{FF2B5EF4-FFF2-40B4-BE49-F238E27FC236}">
                <a16:creationId xmlns:a16="http://schemas.microsoft.com/office/drawing/2014/main" id="{1813DEDD-EC15-5E0A-84EE-511F5DB85FAC}"/>
              </a:ext>
            </a:extLst>
          </p:cNvPr>
          <p:cNvPicPr>
            <a:picLocks noChangeAspect="1"/>
          </p:cNvPicPr>
          <p:nvPr/>
        </p:nvPicPr>
        <p:blipFill>
          <a:blip r:embed="rId2">
            <a:extLst>
              <a:ext uri="{28A0092B-C50C-407E-A947-70E740481C1C}">
                <a14:useLocalDpi xmlns:a14="http://schemas.microsoft.com/office/drawing/2010/main" val="0"/>
              </a:ext>
            </a:extLst>
          </a:blip>
          <a:srcRect l="5768" t="22565" r="7644" b="18342"/>
          <a:stretch>
            <a:fillRect/>
          </a:stretch>
        </p:blipFill>
        <p:spPr>
          <a:xfrm>
            <a:off x="772161" y="2588083"/>
            <a:ext cx="3086347" cy="2106324"/>
          </a:xfrm>
          <a:prstGeom prst="rect">
            <a:avLst/>
          </a:prstGeom>
        </p:spPr>
      </p:pic>
      <p:pic>
        <p:nvPicPr>
          <p:cNvPr id="10" name="図 9">
            <a:extLst>
              <a:ext uri="{FF2B5EF4-FFF2-40B4-BE49-F238E27FC236}">
                <a16:creationId xmlns:a16="http://schemas.microsoft.com/office/drawing/2014/main" id="{56E0F195-0AB3-708F-917C-E65367D70E18}"/>
              </a:ext>
            </a:extLst>
          </p:cNvPr>
          <p:cNvPicPr>
            <a:picLocks noChangeAspect="1"/>
          </p:cNvPicPr>
          <p:nvPr/>
        </p:nvPicPr>
        <p:blipFill>
          <a:blip r:embed="rId3">
            <a:extLst>
              <a:ext uri="{28A0092B-C50C-407E-A947-70E740481C1C}">
                <a14:useLocalDpi xmlns:a14="http://schemas.microsoft.com/office/drawing/2010/main" val="0"/>
              </a:ext>
            </a:extLst>
          </a:blip>
          <a:srcRect l="5618" t="30520" r="4428" b="20436"/>
          <a:stretch>
            <a:fillRect/>
          </a:stretch>
        </p:blipFill>
        <p:spPr>
          <a:xfrm>
            <a:off x="95895" y="4837911"/>
            <a:ext cx="2338440" cy="1274934"/>
          </a:xfrm>
          <a:prstGeom prst="rect">
            <a:avLst/>
          </a:prstGeom>
        </p:spPr>
      </p:pic>
      <p:pic>
        <p:nvPicPr>
          <p:cNvPr id="17" name="図 16">
            <a:extLst>
              <a:ext uri="{FF2B5EF4-FFF2-40B4-BE49-F238E27FC236}">
                <a16:creationId xmlns:a16="http://schemas.microsoft.com/office/drawing/2014/main" id="{02B3E049-1EC1-0B53-9EF8-A4F8EC595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293" y="492995"/>
            <a:ext cx="2112407" cy="2112407"/>
          </a:xfrm>
          <a:prstGeom prst="rect">
            <a:avLst/>
          </a:prstGeom>
        </p:spPr>
      </p:pic>
      <p:pic>
        <p:nvPicPr>
          <p:cNvPr id="34" name="図 33">
            <a:extLst>
              <a:ext uri="{FF2B5EF4-FFF2-40B4-BE49-F238E27FC236}">
                <a16:creationId xmlns:a16="http://schemas.microsoft.com/office/drawing/2014/main" id="{73CFD24D-6B4C-24B2-6FAF-8F5EDF6EA936}"/>
              </a:ext>
            </a:extLst>
          </p:cNvPr>
          <p:cNvPicPr>
            <a:picLocks noChangeAspect="1"/>
          </p:cNvPicPr>
          <p:nvPr/>
        </p:nvPicPr>
        <p:blipFill>
          <a:blip r:embed="rId5">
            <a:extLst>
              <a:ext uri="{28A0092B-C50C-407E-A947-70E740481C1C}">
                <a14:useLocalDpi xmlns:a14="http://schemas.microsoft.com/office/drawing/2010/main" val="0"/>
              </a:ext>
            </a:extLst>
          </a:blip>
          <a:srcRect r="8669" b="21543"/>
          <a:stretch>
            <a:fillRect/>
          </a:stretch>
        </p:blipFill>
        <p:spPr>
          <a:xfrm>
            <a:off x="6977305" y="458439"/>
            <a:ext cx="1316845" cy="1131229"/>
          </a:xfrm>
          <a:prstGeom prst="rect">
            <a:avLst/>
          </a:prstGeom>
        </p:spPr>
      </p:pic>
      <p:grpSp>
        <p:nvGrpSpPr>
          <p:cNvPr id="47" name="グループ化 46">
            <a:extLst>
              <a:ext uri="{FF2B5EF4-FFF2-40B4-BE49-F238E27FC236}">
                <a16:creationId xmlns:a16="http://schemas.microsoft.com/office/drawing/2014/main" id="{CD695436-888A-9815-28ED-29D61E638BC0}"/>
              </a:ext>
            </a:extLst>
          </p:cNvPr>
          <p:cNvGrpSpPr/>
          <p:nvPr/>
        </p:nvGrpSpPr>
        <p:grpSpPr>
          <a:xfrm>
            <a:off x="2600913" y="4707106"/>
            <a:ext cx="2221740" cy="1812196"/>
            <a:chOff x="2780280" y="4707106"/>
            <a:chExt cx="2221740" cy="1812196"/>
          </a:xfrm>
        </p:grpSpPr>
        <p:pic>
          <p:nvPicPr>
            <p:cNvPr id="15" name="図 14">
              <a:extLst>
                <a:ext uri="{FF2B5EF4-FFF2-40B4-BE49-F238E27FC236}">
                  <a16:creationId xmlns:a16="http://schemas.microsoft.com/office/drawing/2014/main" id="{31C36FBF-9FAB-E742-6598-28CAFC8A539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653" b="86876" l="11094" r="89030"/>
                      </a14:imgEffect>
                    </a14:imgLayer>
                  </a14:imgProps>
                </a:ext>
                <a:ext uri="{28A0092B-C50C-407E-A947-70E740481C1C}">
                  <a14:useLocalDpi xmlns:a14="http://schemas.microsoft.com/office/drawing/2010/main" val="0"/>
                </a:ext>
              </a:extLst>
            </a:blip>
            <a:srcRect l="10522" t="11387" r="13234" b="10709"/>
            <a:stretch>
              <a:fillRect/>
            </a:stretch>
          </p:blipFill>
          <p:spPr>
            <a:xfrm>
              <a:off x="2780280" y="4939083"/>
              <a:ext cx="1546521" cy="1580219"/>
            </a:xfrm>
            <a:prstGeom prst="rect">
              <a:avLst/>
            </a:prstGeom>
          </p:spPr>
        </p:pic>
        <p:cxnSp>
          <p:nvCxnSpPr>
            <p:cNvPr id="37" name="直線矢印コネクタ 36">
              <a:extLst>
                <a:ext uri="{FF2B5EF4-FFF2-40B4-BE49-F238E27FC236}">
                  <a16:creationId xmlns:a16="http://schemas.microsoft.com/office/drawing/2014/main" id="{57B91427-5E5E-AEB6-20A1-05AA481DD633}"/>
                </a:ext>
              </a:extLst>
            </p:cNvPr>
            <p:cNvCxnSpPr>
              <a:cxnSpLocks/>
            </p:cNvCxnSpPr>
            <p:nvPr/>
          </p:nvCxnSpPr>
          <p:spPr>
            <a:xfrm>
              <a:off x="2851169" y="4964481"/>
              <a:ext cx="139837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0" name="テキスト ボックス 39">
              <a:extLst>
                <a:ext uri="{FF2B5EF4-FFF2-40B4-BE49-F238E27FC236}">
                  <a16:creationId xmlns:a16="http://schemas.microsoft.com/office/drawing/2014/main" id="{E34C16E5-3268-CC76-C489-78870CF3DFF1}"/>
                </a:ext>
              </a:extLst>
            </p:cNvPr>
            <p:cNvSpPr txBox="1"/>
            <p:nvPr/>
          </p:nvSpPr>
          <p:spPr>
            <a:xfrm>
              <a:off x="3208601" y="4707106"/>
              <a:ext cx="683508" cy="261610"/>
            </a:xfrm>
            <a:prstGeom prst="rect">
              <a:avLst/>
            </a:prstGeom>
            <a:noFill/>
          </p:spPr>
          <p:txBody>
            <a:bodyPr wrap="square" rtlCol="0">
              <a:spAutoFit/>
            </a:bodyPr>
            <a:lstStyle/>
            <a:p>
              <a:pPr algn="ctr"/>
              <a:r>
                <a:rPr kumimoji="1" lang="en-US" altLang="ja-JP" sz="1100" dirty="0"/>
                <a:t>200mm</a:t>
              </a:r>
              <a:endParaRPr kumimoji="1" lang="ja-JP" altLang="en-US" sz="1100" dirty="0"/>
            </a:p>
          </p:txBody>
        </p:sp>
        <p:cxnSp>
          <p:nvCxnSpPr>
            <p:cNvPr id="41" name="直線矢印コネクタ 40">
              <a:extLst>
                <a:ext uri="{FF2B5EF4-FFF2-40B4-BE49-F238E27FC236}">
                  <a16:creationId xmlns:a16="http://schemas.microsoft.com/office/drawing/2014/main" id="{6AD638F9-BDE6-8DB4-91A0-485B90AE2FC8}"/>
                </a:ext>
              </a:extLst>
            </p:cNvPr>
            <p:cNvCxnSpPr>
              <a:cxnSpLocks/>
            </p:cNvCxnSpPr>
            <p:nvPr/>
          </p:nvCxnSpPr>
          <p:spPr>
            <a:xfrm>
              <a:off x="4359201" y="5074913"/>
              <a:ext cx="17269" cy="138568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9FA83080-3216-6684-E39C-105FFD74311D}"/>
                </a:ext>
              </a:extLst>
            </p:cNvPr>
            <p:cNvSpPr txBox="1"/>
            <p:nvPr/>
          </p:nvSpPr>
          <p:spPr>
            <a:xfrm>
              <a:off x="4318512" y="5551969"/>
              <a:ext cx="683508" cy="261610"/>
            </a:xfrm>
            <a:prstGeom prst="rect">
              <a:avLst/>
            </a:prstGeom>
            <a:noFill/>
          </p:spPr>
          <p:txBody>
            <a:bodyPr wrap="square" rtlCol="0">
              <a:spAutoFit/>
            </a:bodyPr>
            <a:lstStyle/>
            <a:p>
              <a:pPr algn="ctr"/>
              <a:r>
                <a:rPr kumimoji="1" lang="en-US" altLang="ja-JP" sz="1100" dirty="0"/>
                <a:t>200mm</a:t>
              </a:r>
              <a:endParaRPr kumimoji="1" lang="ja-JP" altLang="en-US" sz="1100" dirty="0"/>
            </a:p>
          </p:txBody>
        </p:sp>
      </p:grpSp>
      <p:pic>
        <p:nvPicPr>
          <p:cNvPr id="31" name="図 30">
            <a:extLst>
              <a:ext uri="{FF2B5EF4-FFF2-40B4-BE49-F238E27FC236}">
                <a16:creationId xmlns:a16="http://schemas.microsoft.com/office/drawing/2014/main" id="{56600CA6-A72F-DF70-8F05-4DD9259410C2}"/>
              </a:ext>
            </a:extLst>
          </p:cNvPr>
          <p:cNvPicPr>
            <a:picLocks noChangeAspect="1"/>
          </p:cNvPicPr>
          <p:nvPr/>
        </p:nvPicPr>
        <p:blipFill>
          <a:blip r:embed="rId8">
            <a:extLst>
              <a:ext uri="{28A0092B-C50C-407E-A947-70E740481C1C}">
                <a14:useLocalDpi xmlns:a14="http://schemas.microsoft.com/office/drawing/2010/main" val="0"/>
              </a:ext>
            </a:extLst>
          </a:blip>
          <a:srcRect l="6241" r="4478" b="10065"/>
          <a:stretch>
            <a:fillRect/>
          </a:stretch>
        </p:blipFill>
        <p:spPr>
          <a:xfrm>
            <a:off x="7748244" y="1508600"/>
            <a:ext cx="1168516" cy="1177068"/>
          </a:xfrm>
          <a:prstGeom prst="rect">
            <a:avLst/>
          </a:prstGeom>
        </p:spPr>
      </p:pic>
      <p:grpSp>
        <p:nvGrpSpPr>
          <p:cNvPr id="51" name="グループ化 50">
            <a:extLst>
              <a:ext uri="{FF2B5EF4-FFF2-40B4-BE49-F238E27FC236}">
                <a16:creationId xmlns:a16="http://schemas.microsoft.com/office/drawing/2014/main" id="{A0CFF551-5901-32E1-559B-254A402DCE37}"/>
              </a:ext>
            </a:extLst>
          </p:cNvPr>
          <p:cNvGrpSpPr/>
          <p:nvPr/>
        </p:nvGrpSpPr>
        <p:grpSpPr>
          <a:xfrm>
            <a:off x="4687777" y="5058823"/>
            <a:ext cx="4287006" cy="1340737"/>
            <a:chOff x="4687824" y="5241004"/>
            <a:chExt cx="4287006" cy="1340737"/>
          </a:xfrm>
        </p:grpSpPr>
        <p:grpSp>
          <p:nvGrpSpPr>
            <p:cNvPr id="5" name="グループ化 4">
              <a:extLst>
                <a:ext uri="{FF2B5EF4-FFF2-40B4-BE49-F238E27FC236}">
                  <a16:creationId xmlns:a16="http://schemas.microsoft.com/office/drawing/2014/main" id="{5F1D203F-ED00-AED8-C817-3D8E6D24CC08}"/>
                </a:ext>
              </a:extLst>
            </p:cNvPr>
            <p:cNvGrpSpPr/>
            <p:nvPr/>
          </p:nvGrpSpPr>
          <p:grpSpPr>
            <a:xfrm>
              <a:off x="4687824" y="5241004"/>
              <a:ext cx="4287006" cy="1112137"/>
              <a:chOff x="4572000" y="4834493"/>
              <a:chExt cx="4421446" cy="1112137"/>
            </a:xfrm>
          </p:grpSpPr>
          <p:cxnSp>
            <p:nvCxnSpPr>
              <p:cNvPr id="9" name="直線コネクタ 8">
                <a:extLst>
                  <a:ext uri="{FF2B5EF4-FFF2-40B4-BE49-F238E27FC236}">
                    <a16:creationId xmlns:a16="http://schemas.microsoft.com/office/drawing/2014/main" id="{FDB74455-880D-8D55-3B2D-6DA02534A977}"/>
                  </a:ext>
                </a:extLst>
              </p:cNvPr>
              <p:cNvCxnSpPr>
                <a:cxnSpLocks/>
              </p:cNvCxnSpPr>
              <p:nvPr/>
            </p:nvCxnSpPr>
            <p:spPr>
              <a:xfrm>
                <a:off x="4673446" y="5420043"/>
                <a:ext cx="43200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B317817-6CEE-0EDA-F267-A2F31660D927}"/>
                  </a:ext>
                </a:extLst>
              </p:cNvPr>
              <p:cNvCxnSpPr>
                <a:cxnSpLocks/>
              </p:cNvCxnSpPr>
              <p:nvPr/>
            </p:nvCxnSpPr>
            <p:spPr>
              <a:xfrm>
                <a:off x="4673446" y="5682858"/>
                <a:ext cx="43200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79A82C6-F67C-BEE4-456E-12F9B3EE7BAA}"/>
                  </a:ext>
                </a:extLst>
              </p:cNvPr>
              <p:cNvCxnSpPr>
                <a:cxnSpLocks/>
              </p:cNvCxnSpPr>
              <p:nvPr/>
            </p:nvCxnSpPr>
            <p:spPr>
              <a:xfrm>
                <a:off x="4673446" y="5946630"/>
                <a:ext cx="43200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9568195-AA67-BABF-DAB4-758ACEE9260A}"/>
                  </a:ext>
                </a:extLst>
              </p:cNvPr>
              <p:cNvCxnSpPr>
                <a:cxnSpLocks/>
              </p:cNvCxnSpPr>
              <p:nvPr/>
            </p:nvCxnSpPr>
            <p:spPr>
              <a:xfrm>
                <a:off x="4673446" y="5160900"/>
                <a:ext cx="43200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テキスト ボックス 19">
                <a:extLst>
                  <a:ext uri="{FF2B5EF4-FFF2-40B4-BE49-F238E27FC236}">
                    <a16:creationId xmlns:a16="http://schemas.microsoft.com/office/drawing/2014/main" id="{D3ED364E-7B96-8A42-98C1-81EEF6BB56A0}"/>
                  </a:ext>
                </a:extLst>
              </p:cNvPr>
              <p:cNvSpPr txBox="1"/>
              <p:nvPr/>
            </p:nvSpPr>
            <p:spPr>
              <a:xfrm>
                <a:off x="4572000" y="4834493"/>
                <a:ext cx="825867"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100" dirty="0"/>
                  <a:t>memo</a:t>
                </a:r>
                <a:endParaRPr kumimoji="1" lang="ja-JP" altLang="en-US" sz="1100" dirty="0"/>
              </a:p>
            </p:txBody>
          </p:sp>
        </p:grpSp>
        <p:cxnSp>
          <p:nvCxnSpPr>
            <p:cNvPr id="48" name="直線コネクタ 47">
              <a:extLst>
                <a:ext uri="{FF2B5EF4-FFF2-40B4-BE49-F238E27FC236}">
                  <a16:creationId xmlns:a16="http://schemas.microsoft.com/office/drawing/2014/main" id="{EC6E2306-6E54-524C-1A33-4D605F410EE8}"/>
                </a:ext>
              </a:extLst>
            </p:cNvPr>
            <p:cNvCxnSpPr>
              <a:cxnSpLocks/>
            </p:cNvCxnSpPr>
            <p:nvPr/>
          </p:nvCxnSpPr>
          <p:spPr>
            <a:xfrm>
              <a:off x="4786185" y="6581741"/>
              <a:ext cx="418864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37547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694</TotalTime>
  <Words>116</Words>
  <Application>Microsoft Office PowerPoint</Application>
  <PresentationFormat>画面に合わせる (4:3)</PresentationFormat>
  <Paragraphs>22</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メイリオ</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達也</dc:creator>
  <cp:lastModifiedBy>CO LTD NEED</cp:lastModifiedBy>
  <cp:revision>34</cp:revision>
  <dcterms:created xsi:type="dcterms:W3CDTF">2023-01-27T06:17:12Z</dcterms:created>
  <dcterms:modified xsi:type="dcterms:W3CDTF">2025-12-23T07:44:47Z</dcterms:modified>
</cp:coreProperties>
</file>