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D7EE"/>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54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B305613-6109-40B9-9F26-3FD75B42F5E2}"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183949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305613-6109-40B9-9F26-3FD75B42F5E2}"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3140903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305613-6109-40B9-9F26-3FD75B42F5E2}"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4288516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B305613-6109-40B9-9F26-3FD75B42F5E2}"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3810199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B305613-6109-40B9-9F26-3FD75B42F5E2}" type="datetimeFigureOut">
              <a:rPr kumimoji="1" lang="ja-JP" altLang="en-US" smtClean="0"/>
              <a:t>2025/12/23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2329547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B305613-6109-40B9-9F26-3FD75B42F5E2}" type="datetimeFigureOut">
              <a:rPr kumimoji="1" lang="ja-JP" altLang="en-US" smtClean="0"/>
              <a:t>2025/12/23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1117397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B305613-6109-40B9-9F26-3FD75B42F5E2}" type="datetimeFigureOut">
              <a:rPr kumimoji="1" lang="ja-JP" altLang="en-US" smtClean="0"/>
              <a:t>2025/12/23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1068926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B305613-6109-40B9-9F26-3FD75B42F5E2}" type="datetimeFigureOut">
              <a:rPr kumimoji="1" lang="ja-JP" altLang="en-US" smtClean="0"/>
              <a:t>2025/12/23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2416789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305613-6109-40B9-9F26-3FD75B42F5E2}" type="datetimeFigureOut">
              <a:rPr kumimoji="1" lang="ja-JP" altLang="en-US" smtClean="0"/>
              <a:t>2025/12/23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2890045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305613-6109-40B9-9F26-3FD75B42F5E2}" type="datetimeFigureOut">
              <a:rPr kumimoji="1" lang="ja-JP" altLang="en-US" smtClean="0"/>
              <a:t>2025/12/23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2429538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305613-6109-40B9-9F26-3FD75B42F5E2}" type="datetimeFigureOut">
              <a:rPr kumimoji="1" lang="ja-JP" altLang="en-US" smtClean="0"/>
              <a:t>2025/12/23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1894205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05613-6109-40B9-9F26-3FD75B42F5E2}" type="datetimeFigureOut">
              <a:rPr kumimoji="1" lang="ja-JP" altLang="en-US" smtClean="0"/>
              <a:t>2025/12/23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D8B2B4-FCDE-4D37-9AFC-3F8C423A691E}" type="slidenum">
              <a:rPr kumimoji="1" lang="ja-JP" altLang="en-US" smtClean="0"/>
              <a:t>‹#›</a:t>
            </a:fld>
            <a:endParaRPr kumimoji="1" lang="ja-JP" altLang="en-US"/>
          </a:p>
        </p:txBody>
      </p:sp>
    </p:spTree>
    <p:extLst>
      <p:ext uri="{BB962C8B-B14F-4D97-AF65-F5344CB8AC3E}">
        <p14:creationId xmlns:p14="http://schemas.microsoft.com/office/powerpoint/2010/main" val="6506744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E57F7-91D6-1104-E557-C62D44587ED6}"/>
            </a:ext>
          </a:extLst>
        </p:cNvPr>
        <p:cNvGrpSpPr/>
        <p:nvPr/>
      </p:nvGrpSpPr>
      <p:grpSpPr>
        <a:xfrm>
          <a:off x="0" y="0"/>
          <a:ext cx="0" cy="0"/>
          <a:chOff x="0" y="0"/>
          <a:chExt cx="0" cy="0"/>
        </a:xfrm>
      </p:grpSpPr>
      <p:pic>
        <p:nvPicPr>
          <p:cNvPr id="2082" name="Picture 34">
            <a:extLst>
              <a:ext uri="{FF2B5EF4-FFF2-40B4-BE49-F238E27FC236}">
                <a16:creationId xmlns:a16="http://schemas.microsoft.com/office/drawing/2014/main" id="{D5F5B090-E2BC-BC99-AB2E-B36F7BD170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2000" y="1206500"/>
            <a:ext cx="1422400" cy="1422400"/>
          </a:xfrm>
          <a:prstGeom prst="rect">
            <a:avLst/>
          </a:prstGeom>
          <a:noFill/>
          <a:extLst>
            <a:ext uri="{909E8E84-426E-40DD-AFC4-6F175D3DCCD1}">
              <a14:hiddenFill xmlns:a14="http://schemas.microsoft.com/office/drawing/2010/main">
                <a:solidFill>
                  <a:srgbClr val="FFFFFF"/>
                </a:solidFill>
              </a14:hiddenFill>
            </a:ext>
          </a:extLst>
        </p:spPr>
      </p:pic>
      <p:pic>
        <p:nvPicPr>
          <p:cNvPr id="2084" name="Picture 36">
            <a:extLst>
              <a:ext uri="{FF2B5EF4-FFF2-40B4-BE49-F238E27FC236}">
                <a16:creationId xmlns:a16="http://schemas.microsoft.com/office/drawing/2014/main" id="{61B15CC7-9F6E-E806-9A38-DAB594871A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4100" y="1206500"/>
            <a:ext cx="1422400" cy="1422400"/>
          </a:xfrm>
          <a:prstGeom prst="rect">
            <a:avLst/>
          </a:prstGeom>
          <a:noFill/>
          <a:extLst>
            <a:ext uri="{909E8E84-426E-40DD-AFC4-6F175D3DCCD1}">
              <a14:hiddenFill xmlns:a14="http://schemas.microsoft.com/office/drawing/2010/main">
                <a:solidFill>
                  <a:srgbClr val="FFFFFF"/>
                </a:solidFill>
              </a14:hiddenFill>
            </a:ext>
          </a:extLst>
        </p:spPr>
      </p:pic>
      <p:sp>
        <p:nvSpPr>
          <p:cNvPr id="28" name="テキスト ボックス 27">
            <a:extLst>
              <a:ext uri="{FF2B5EF4-FFF2-40B4-BE49-F238E27FC236}">
                <a16:creationId xmlns:a16="http://schemas.microsoft.com/office/drawing/2014/main" id="{6D5330B0-336C-93F9-CA38-5FEC591BC146}"/>
              </a:ext>
            </a:extLst>
          </p:cNvPr>
          <p:cNvSpPr txBox="1"/>
          <p:nvPr/>
        </p:nvSpPr>
        <p:spPr>
          <a:xfrm>
            <a:off x="227241" y="494110"/>
            <a:ext cx="7550946" cy="707886"/>
          </a:xfrm>
          <a:prstGeom prst="rect">
            <a:avLst/>
          </a:prstGeom>
          <a:noFill/>
        </p:spPr>
        <p:txBody>
          <a:bodyPr wrap="square">
            <a:spAutoFit/>
          </a:bodyPr>
          <a:lstStyle/>
          <a:p>
            <a:pPr algn="l"/>
            <a:r>
              <a:rPr lang="ja-JP" altLang="en-US" sz="1600" b="0" i="0" dirty="0">
                <a:solidFill>
                  <a:srgbClr val="333333"/>
                </a:solidFill>
                <a:effectLst/>
                <a:latin typeface="メイリオ" panose="020B0604030504040204" pitchFamily="50" charset="-128"/>
                <a:ea typeface="メイリオ" panose="020B0604030504040204" pitchFamily="50" charset="-128"/>
              </a:rPr>
              <a:t>品番</a:t>
            </a:r>
            <a:r>
              <a:rPr lang="en-US" altLang="ja-JP" sz="1600" b="0" i="0" dirty="0">
                <a:solidFill>
                  <a:srgbClr val="333333"/>
                </a:solidFill>
                <a:effectLst/>
                <a:latin typeface="メイリオ" panose="020B0604030504040204" pitchFamily="50" charset="-128"/>
                <a:ea typeface="メイリオ" panose="020B0604030504040204" pitchFamily="50" charset="-128"/>
              </a:rPr>
              <a:t>:C3802</a:t>
            </a:r>
          </a:p>
          <a:p>
            <a:pPr algn="l"/>
            <a:r>
              <a:rPr lang="ja-JP" altLang="en-US" sz="2400" b="1" u="sng" dirty="0">
                <a:solidFill>
                  <a:srgbClr val="333333"/>
                </a:solidFill>
                <a:latin typeface="Meiryo UI" panose="020B0604030504040204" pitchFamily="50" charset="-128"/>
                <a:ea typeface="Meiryo UI" panose="020B0604030504040204" pitchFamily="50" charset="-128"/>
              </a:rPr>
              <a:t>抗菌まな板使い分け３枚セット</a:t>
            </a:r>
            <a:endParaRPr lang="ja-JP" altLang="en-US" sz="2400" b="1" i="0" u="sng" dirty="0">
              <a:solidFill>
                <a:srgbClr val="333333"/>
              </a:solidFill>
              <a:effectLst/>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DA21DE82-958E-BEE8-BF15-EF4EB3616CF7}"/>
              </a:ext>
            </a:extLst>
          </p:cNvPr>
          <p:cNvSpPr txBox="1"/>
          <p:nvPr/>
        </p:nvSpPr>
        <p:spPr>
          <a:xfrm>
            <a:off x="253366" y="1210336"/>
            <a:ext cx="2494594" cy="307777"/>
          </a:xfrm>
          <a:prstGeom prst="rect">
            <a:avLst/>
          </a:prstGeom>
          <a:noFill/>
        </p:spPr>
        <p:txBody>
          <a:bodyPr wrap="none" rtlCol="0">
            <a:spAutoFit/>
          </a:bodyPr>
          <a:lstStyle/>
          <a:p>
            <a:r>
              <a:rPr kumimoji="1" lang="ja-JP" altLang="en-US" sz="1400" b="1" dirty="0">
                <a:latin typeface="Meiryo UI" panose="020B0604030504040204" pitchFamily="50" charset="-128"/>
                <a:ea typeface="Meiryo UI" panose="020B0604030504040204" pitchFamily="50" charset="-128"/>
              </a:rPr>
              <a:t>上代</a:t>
            </a:r>
            <a:r>
              <a:rPr kumimoji="1" lang="en-US" altLang="ja-JP" sz="1400" b="1" dirty="0">
                <a:latin typeface="Meiryo UI" panose="020B0604030504040204" pitchFamily="50" charset="-128"/>
                <a:ea typeface="Meiryo UI" panose="020B0604030504040204" pitchFamily="50" charset="-128"/>
              </a:rPr>
              <a:t>:\1,250(</a:t>
            </a:r>
            <a:r>
              <a:rPr kumimoji="1" lang="ja-JP" altLang="en-US" sz="1400" b="1" dirty="0">
                <a:latin typeface="Meiryo UI" panose="020B0604030504040204" pitchFamily="50" charset="-128"/>
                <a:ea typeface="Meiryo UI" panose="020B0604030504040204" pitchFamily="50" charset="-128"/>
              </a:rPr>
              <a:t>税込</a:t>
            </a:r>
            <a:r>
              <a:rPr kumimoji="1" lang="en-US" altLang="ja-JP" sz="1400" b="1" dirty="0">
                <a:latin typeface="Meiryo UI" panose="020B0604030504040204" pitchFamily="50" charset="-128"/>
                <a:ea typeface="Meiryo UI" panose="020B0604030504040204" pitchFamily="50" charset="-128"/>
              </a:rPr>
              <a:t>\1,375)</a:t>
            </a:r>
            <a:endParaRPr kumimoji="1" lang="ja-JP" altLang="en-US" sz="1400" b="1" dirty="0">
              <a:latin typeface="Meiryo UI" panose="020B0604030504040204" pitchFamily="50" charset="-128"/>
              <a:ea typeface="Meiryo UI" panose="020B0604030504040204" pitchFamily="50" charset="-128"/>
            </a:endParaRPr>
          </a:p>
        </p:txBody>
      </p:sp>
      <p:graphicFrame>
        <p:nvGraphicFramePr>
          <p:cNvPr id="49" name="表 49">
            <a:extLst>
              <a:ext uri="{FF2B5EF4-FFF2-40B4-BE49-F238E27FC236}">
                <a16:creationId xmlns:a16="http://schemas.microsoft.com/office/drawing/2014/main" id="{ED14B622-68DF-DDA9-DC15-E8FC8B22C22D}"/>
              </a:ext>
            </a:extLst>
          </p:cNvPr>
          <p:cNvGraphicFramePr>
            <a:graphicFrameLocks noGrp="1"/>
          </p:cNvGraphicFramePr>
          <p:nvPr>
            <p:extLst>
              <p:ext uri="{D42A27DB-BD31-4B8C-83A1-F6EECF244321}">
                <p14:modId xmlns:p14="http://schemas.microsoft.com/office/powerpoint/2010/main" val="2657394965"/>
              </p:ext>
            </p:extLst>
          </p:nvPr>
        </p:nvGraphicFramePr>
        <p:xfrm>
          <a:off x="4695365" y="3019540"/>
          <a:ext cx="4122148" cy="2119692"/>
        </p:xfrm>
        <a:graphic>
          <a:graphicData uri="http://schemas.openxmlformats.org/drawingml/2006/table">
            <a:tbl>
              <a:tblPr bandRow="1">
                <a:tableStyleId>{8799B23B-EC83-4686-B30A-512413B5E67A}</a:tableStyleId>
              </a:tblPr>
              <a:tblGrid>
                <a:gridCol w="1135868">
                  <a:extLst>
                    <a:ext uri="{9D8B030D-6E8A-4147-A177-3AD203B41FA5}">
                      <a16:colId xmlns:a16="http://schemas.microsoft.com/office/drawing/2014/main" val="2618808635"/>
                    </a:ext>
                  </a:extLst>
                </a:gridCol>
                <a:gridCol w="2986280">
                  <a:extLst>
                    <a:ext uri="{9D8B030D-6E8A-4147-A177-3AD203B41FA5}">
                      <a16:colId xmlns:a16="http://schemas.microsoft.com/office/drawing/2014/main" val="1924190400"/>
                    </a:ext>
                  </a:extLst>
                </a:gridCol>
              </a:tblGrid>
              <a:tr h="255603">
                <a:tc>
                  <a:txBody>
                    <a:bodyPr/>
                    <a:lstStyle/>
                    <a:p>
                      <a:pPr algn="ctr"/>
                      <a:r>
                        <a:rPr kumimoji="1" lang="ja-JP" altLang="en-US" sz="900" b="1" dirty="0">
                          <a:solidFill>
                            <a:schemeClr val="tx1"/>
                          </a:solidFill>
                        </a:rPr>
                        <a:t>商品サイズ</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kumimoji="1" lang="en-US" altLang="ja-JP" sz="900" b="1" dirty="0">
                          <a:solidFill>
                            <a:schemeClr val="tx1"/>
                          </a:solidFill>
                        </a:rPr>
                        <a:t>298x188x12mm</a:t>
                      </a:r>
                      <a:r>
                        <a:rPr kumimoji="1" lang="ja-JP" altLang="en-US" sz="900" b="1" dirty="0">
                          <a:solidFill>
                            <a:schemeClr val="tx1"/>
                          </a:solidFill>
                        </a:rPr>
                        <a:t>（</a:t>
                      </a:r>
                      <a:r>
                        <a:rPr kumimoji="1" lang="en-US" altLang="ja-JP" sz="900" b="1" dirty="0">
                          <a:solidFill>
                            <a:schemeClr val="tx1"/>
                          </a:solidFill>
                        </a:rPr>
                        <a:t>3</a:t>
                      </a:r>
                      <a:r>
                        <a:rPr kumimoji="1" lang="ja-JP" altLang="en-US" sz="900" b="1" dirty="0">
                          <a:solidFill>
                            <a:schemeClr val="tx1"/>
                          </a:solidFill>
                        </a:rPr>
                        <a:t>枚）</a:t>
                      </a:r>
                      <a:endParaRPr kumimoji="1" lang="en-US" altLang="ja-JP" sz="900" b="1"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52070867"/>
                  </a:ext>
                </a:extLst>
              </a:tr>
              <a:tr h="255603">
                <a:tc>
                  <a:txBody>
                    <a:bodyPr/>
                    <a:lstStyle/>
                    <a:p>
                      <a:pPr algn="ctr"/>
                      <a:r>
                        <a:rPr kumimoji="1" lang="ja-JP" altLang="en-US" sz="900" b="1" dirty="0">
                          <a:solidFill>
                            <a:schemeClr val="tx1"/>
                          </a:solidFill>
                        </a:rPr>
                        <a:t>重量</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900" b="1">
                          <a:solidFill>
                            <a:schemeClr val="tx1"/>
                          </a:solidFill>
                        </a:rPr>
                        <a:t>約</a:t>
                      </a:r>
                      <a:r>
                        <a:rPr kumimoji="1" lang="en-US" altLang="ja-JP" sz="900" b="1">
                          <a:solidFill>
                            <a:schemeClr val="tx1"/>
                          </a:solidFill>
                        </a:rPr>
                        <a:t>630</a:t>
                      </a:r>
                      <a:r>
                        <a:rPr kumimoji="1" lang="ja-JP" altLang="en-US" sz="900" b="1" dirty="0">
                          <a:solidFill>
                            <a:schemeClr val="tx1"/>
                          </a:solidFill>
                        </a:rPr>
                        <a:t>ｇ（</a:t>
                      </a:r>
                      <a:r>
                        <a:rPr kumimoji="1" lang="en-US" altLang="ja-JP" sz="900" b="1" dirty="0">
                          <a:solidFill>
                            <a:schemeClr val="tx1"/>
                          </a:solidFill>
                        </a:rPr>
                        <a:t>3</a:t>
                      </a:r>
                      <a:r>
                        <a:rPr kumimoji="1" lang="ja-JP" altLang="en-US" sz="900" b="1" dirty="0">
                          <a:solidFill>
                            <a:schemeClr val="tx1"/>
                          </a:solidFill>
                        </a:rPr>
                        <a:t>枚）</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86202944"/>
                  </a:ext>
                </a:extLst>
              </a:tr>
              <a:tr h="255603">
                <a:tc>
                  <a:txBody>
                    <a:bodyPr/>
                    <a:lstStyle/>
                    <a:p>
                      <a:pPr algn="ctr"/>
                      <a:r>
                        <a:rPr kumimoji="1" lang="ja-JP" altLang="en-US" sz="900" b="1" dirty="0">
                          <a:solidFill>
                            <a:schemeClr val="tx1"/>
                          </a:solidFill>
                        </a:rPr>
                        <a:t>材質</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kumimoji="1" lang="en-US" altLang="ja-JP" sz="900" b="1" dirty="0">
                          <a:solidFill>
                            <a:schemeClr val="tx1"/>
                          </a:solidFill>
                        </a:rPr>
                        <a:t>PP</a:t>
                      </a:r>
                      <a:r>
                        <a:rPr kumimoji="1" lang="ja-JP" altLang="en-US" sz="900" b="1" dirty="0">
                          <a:solidFill>
                            <a:schemeClr val="tx1"/>
                          </a:solidFill>
                        </a:rPr>
                        <a:t>（ポリプロピレン）</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58700430"/>
                  </a:ext>
                </a:extLst>
              </a:tr>
              <a:tr h="255603">
                <a:tc>
                  <a:txBody>
                    <a:bodyPr/>
                    <a:lstStyle/>
                    <a:p>
                      <a:pPr algn="ctr"/>
                      <a:r>
                        <a:rPr kumimoji="1" lang="ja-JP" altLang="en-US" sz="900" b="1" dirty="0">
                          <a:solidFill>
                            <a:schemeClr val="tx1"/>
                          </a:solidFill>
                        </a:rPr>
                        <a:t>カラー</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900" b="1" dirty="0">
                          <a:solidFill>
                            <a:schemeClr val="tx1"/>
                          </a:solidFill>
                        </a:rPr>
                        <a:t>グリーン、グレー、ダークグレー</a:t>
                      </a:r>
                    </a:p>
                    <a:p>
                      <a:pPr algn="l"/>
                      <a:r>
                        <a:rPr kumimoji="1" lang="ja-JP" altLang="en-US" sz="900" b="1" dirty="0">
                          <a:solidFill>
                            <a:schemeClr val="tx1"/>
                          </a:solidFill>
                        </a:rPr>
                        <a:t>（３枚セット・色指定不可）</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720667675"/>
                  </a:ext>
                </a:extLst>
              </a:tr>
              <a:tr h="255603">
                <a:tc>
                  <a:txBody>
                    <a:bodyPr/>
                    <a:lstStyle/>
                    <a:p>
                      <a:pPr algn="ctr"/>
                      <a:r>
                        <a:rPr kumimoji="1" lang="ja-JP" altLang="en-US" sz="900" b="1" dirty="0">
                          <a:solidFill>
                            <a:schemeClr val="tx1"/>
                          </a:solidFill>
                        </a:rPr>
                        <a:t>包装形態</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900" b="1" dirty="0">
                          <a:solidFill>
                            <a:schemeClr val="tx1"/>
                          </a:solidFill>
                        </a:rPr>
                        <a:t>シュリンク包装＋フルカラーラベル</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644328332"/>
                  </a:ext>
                </a:extLst>
              </a:tr>
              <a:tr h="255603">
                <a:tc>
                  <a:txBody>
                    <a:bodyPr/>
                    <a:lstStyle/>
                    <a:p>
                      <a:pPr algn="ctr"/>
                      <a:r>
                        <a:rPr kumimoji="1" lang="ja-JP" altLang="en-US" sz="900" b="1" dirty="0">
                          <a:solidFill>
                            <a:schemeClr val="tx1"/>
                          </a:solidFill>
                        </a:rPr>
                        <a:t>備考</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kumimoji="1" lang="ja-JP" altLang="en-US" sz="900" b="1" dirty="0">
                          <a:solidFill>
                            <a:schemeClr val="tx1"/>
                          </a:solidFill>
                        </a:rPr>
                        <a:t>本体</a:t>
                      </a:r>
                      <a:r>
                        <a:rPr kumimoji="1" lang="en-US" altLang="ja-JP" sz="900" b="1" dirty="0">
                          <a:solidFill>
                            <a:schemeClr val="tx1"/>
                          </a:solidFill>
                        </a:rPr>
                        <a:t>:</a:t>
                      </a:r>
                      <a:r>
                        <a:rPr kumimoji="1" lang="ja-JP" altLang="en-US" sz="900" b="1" dirty="0">
                          <a:solidFill>
                            <a:schemeClr val="tx1"/>
                          </a:solidFill>
                        </a:rPr>
                        <a:t>耐熱</a:t>
                      </a:r>
                      <a:r>
                        <a:rPr kumimoji="1" lang="en-US" altLang="ja-JP" sz="900" b="1" dirty="0">
                          <a:solidFill>
                            <a:schemeClr val="tx1"/>
                          </a:solidFill>
                        </a:rPr>
                        <a:t>80℃</a:t>
                      </a:r>
                      <a:r>
                        <a:rPr kumimoji="1" lang="ja-JP" altLang="en-US" sz="900" b="1" dirty="0">
                          <a:solidFill>
                            <a:schemeClr val="tx1"/>
                          </a:solidFill>
                        </a:rPr>
                        <a:t>、耐冷</a:t>
                      </a:r>
                      <a:r>
                        <a:rPr kumimoji="1" lang="en-US" altLang="ja-JP" sz="900" b="1" dirty="0">
                          <a:solidFill>
                            <a:schemeClr val="tx1"/>
                          </a:solidFill>
                        </a:rPr>
                        <a:t>-20℃</a:t>
                      </a:r>
                    </a:p>
                    <a:p>
                      <a:pPr algn="l"/>
                      <a:r>
                        <a:rPr kumimoji="1" lang="en-US" altLang="ja-JP" sz="900" b="1" dirty="0">
                          <a:solidFill>
                            <a:schemeClr val="tx1"/>
                          </a:solidFill>
                        </a:rPr>
                        <a:t>※</a:t>
                      </a:r>
                      <a:r>
                        <a:rPr kumimoji="1" lang="ja-JP" altLang="en-US" sz="900" b="1" dirty="0">
                          <a:solidFill>
                            <a:schemeClr val="tx1"/>
                          </a:solidFill>
                        </a:rPr>
                        <a:t>耐熱・耐冷温度にかかわらず、極端に熱い環境や冷たい環境で長時間放置はしないでください。</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10168956"/>
                  </a:ext>
                </a:extLst>
              </a:tr>
              <a:tr h="182139">
                <a:tc>
                  <a:txBody>
                    <a:bodyPr/>
                    <a:lstStyle/>
                    <a:p>
                      <a:pPr algn="ctr"/>
                      <a:r>
                        <a:rPr kumimoji="1" lang="ja-JP" altLang="en-US" sz="900" b="1" dirty="0">
                          <a:solidFill>
                            <a:schemeClr val="tx1"/>
                          </a:solidFill>
                        </a:rPr>
                        <a:t>梱入数</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kumimoji="1" lang="en-US" altLang="ja-JP" sz="900" b="1" dirty="0">
                          <a:solidFill>
                            <a:schemeClr val="tx1"/>
                          </a:solidFill>
                        </a:rPr>
                        <a:t>12</a:t>
                      </a:r>
                      <a:endParaRPr kumimoji="1" lang="ja-JP" altLang="en-US" sz="900" b="1"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583921165"/>
                  </a:ext>
                </a:extLst>
              </a:tr>
            </a:tbl>
          </a:graphicData>
        </a:graphic>
      </p:graphicFrame>
      <p:sp>
        <p:nvSpPr>
          <p:cNvPr id="50" name="テキスト ボックス 49">
            <a:extLst>
              <a:ext uri="{FF2B5EF4-FFF2-40B4-BE49-F238E27FC236}">
                <a16:creationId xmlns:a16="http://schemas.microsoft.com/office/drawing/2014/main" id="{5F78334B-9107-2E64-1094-DED3E91F8342}"/>
              </a:ext>
            </a:extLst>
          </p:cNvPr>
          <p:cNvSpPr txBox="1"/>
          <p:nvPr/>
        </p:nvSpPr>
        <p:spPr>
          <a:xfrm>
            <a:off x="4593919" y="2692937"/>
            <a:ext cx="825867" cy="246221"/>
          </a:xfrm>
          <a:prstGeom prst="rect">
            <a:avLst/>
          </a:prstGeom>
          <a:noFill/>
        </p:spPr>
        <p:txBody>
          <a:bodyPr wrap="none" rtlCol="0">
            <a:spAutoFit/>
          </a:bodyPr>
          <a:lstStyle/>
          <a:p>
            <a:r>
              <a:rPr kumimoji="1" lang="ja-JP" altLang="en-US" sz="1000" dirty="0">
                <a:latin typeface="Meiryo UI" panose="020B0604030504040204" pitchFamily="50" charset="-128"/>
                <a:ea typeface="Meiryo UI" panose="020B0604030504040204" pitchFamily="50" charset="-128"/>
              </a:rPr>
              <a:t>■</a:t>
            </a:r>
            <a:r>
              <a:rPr kumimoji="1" lang="ja-JP" altLang="en-US" sz="1000" b="1" u="sng" dirty="0">
                <a:latin typeface="Meiryo UI" panose="020B0604030504040204" pitchFamily="50" charset="-128"/>
                <a:ea typeface="Meiryo UI" panose="020B0604030504040204" pitchFamily="50" charset="-128"/>
              </a:rPr>
              <a:t>商品情報</a:t>
            </a:r>
          </a:p>
        </p:txBody>
      </p:sp>
      <p:sp>
        <p:nvSpPr>
          <p:cNvPr id="2" name="正方形/長方形 1">
            <a:extLst>
              <a:ext uri="{FF2B5EF4-FFF2-40B4-BE49-F238E27FC236}">
                <a16:creationId xmlns:a16="http://schemas.microsoft.com/office/drawing/2014/main" id="{516FDA40-6860-A78D-7BB5-13224EDFDF0E}"/>
              </a:ext>
            </a:extLst>
          </p:cNvPr>
          <p:cNvSpPr/>
          <p:nvPr/>
        </p:nvSpPr>
        <p:spPr>
          <a:xfrm>
            <a:off x="0" y="0"/>
            <a:ext cx="9144000" cy="313509"/>
          </a:xfrm>
          <a:prstGeom prst="rect">
            <a:avLst/>
          </a:prstGeom>
          <a:gradFill>
            <a:gsLst>
              <a:gs pos="7000">
                <a:schemeClr val="accent1">
                  <a:lumMod val="5000"/>
                  <a:lumOff val="95000"/>
                </a:schemeClr>
              </a:gs>
              <a:gs pos="44000">
                <a:srgbClr val="92D050"/>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400" b="1"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1ADE85F1-CC89-B77A-E4B3-6201E4F0DABC}"/>
              </a:ext>
            </a:extLst>
          </p:cNvPr>
          <p:cNvSpPr/>
          <p:nvPr/>
        </p:nvSpPr>
        <p:spPr>
          <a:xfrm rot="10800000">
            <a:off x="0" y="6667500"/>
            <a:ext cx="9144000" cy="190500"/>
          </a:xfrm>
          <a:prstGeom prst="rect">
            <a:avLst/>
          </a:prstGeom>
          <a:gradFill>
            <a:gsLst>
              <a:gs pos="7000">
                <a:schemeClr val="accent1">
                  <a:lumMod val="5000"/>
                  <a:lumOff val="95000"/>
                </a:schemeClr>
              </a:gs>
              <a:gs pos="44000">
                <a:srgbClr val="92D050"/>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6" name="グループ化 5">
            <a:extLst>
              <a:ext uri="{FF2B5EF4-FFF2-40B4-BE49-F238E27FC236}">
                <a16:creationId xmlns:a16="http://schemas.microsoft.com/office/drawing/2014/main" id="{70CA1250-CB4B-6F53-5945-72E260A50AE4}"/>
              </a:ext>
            </a:extLst>
          </p:cNvPr>
          <p:cNvGrpSpPr/>
          <p:nvPr/>
        </p:nvGrpSpPr>
        <p:grpSpPr>
          <a:xfrm>
            <a:off x="4565252" y="5219614"/>
            <a:ext cx="4421446" cy="1250654"/>
            <a:chOff x="4572000" y="4834493"/>
            <a:chExt cx="4421446" cy="1628321"/>
          </a:xfrm>
        </p:grpSpPr>
        <p:cxnSp>
          <p:nvCxnSpPr>
            <p:cNvPr id="8" name="直線コネクタ 7">
              <a:extLst>
                <a:ext uri="{FF2B5EF4-FFF2-40B4-BE49-F238E27FC236}">
                  <a16:creationId xmlns:a16="http://schemas.microsoft.com/office/drawing/2014/main" id="{CB912FB5-1B17-5BAA-C9FE-9D6FDD5ABBAE}"/>
                </a:ext>
              </a:extLst>
            </p:cNvPr>
            <p:cNvCxnSpPr>
              <a:cxnSpLocks/>
            </p:cNvCxnSpPr>
            <p:nvPr/>
          </p:nvCxnSpPr>
          <p:spPr>
            <a:xfrm>
              <a:off x="4673446" y="5420043"/>
              <a:ext cx="4320000"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1941D04E-9262-239E-04BE-1AF79968D62C}"/>
                </a:ext>
              </a:extLst>
            </p:cNvPr>
            <p:cNvCxnSpPr>
              <a:cxnSpLocks/>
            </p:cNvCxnSpPr>
            <p:nvPr/>
          </p:nvCxnSpPr>
          <p:spPr>
            <a:xfrm>
              <a:off x="4673446" y="5682858"/>
              <a:ext cx="4320000"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10101676-38BE-17A7-74DA-DA8E9EF30A57}"/>
                </a:ext>
              </a:extLst>
            </p:cNvPr>
            <p:cNvCxnSpPr>
              <a:cxnSpLocks/>
            </p:cNvCxnSpPr>
            <p:nvPr/>
          </p:nvCxnSpPr>
          <p:spPr>
            <a:xfrm>
              <a:off x="4673446" y="5946630"/>
              <a:ext cx="4320000"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16DF4C4B-B00C-5681-27B5-1F9F3231985E}"/>
                </a:ext>
              </a:extLst>
            </p:cNvPr>
            <p:cNvCxnSpPr>
              <a:cxnSpLocks/>
            </p:cNvCxnSpPr>
            <p:nvPr/>
          </p:nvCxnSpPr>
          <p:spPr>
            <a:xfrm>
              <a:off x="4673446" y="6216794"/>
              <a:ext cx="4320000"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1BD69EF1-FAB5-0482-3526-ED90DCBB0879}"/>
                </a:ext>
              </a:extLst>
            </p:cNvPr>
            <p:cNvCxnSpPr>
              <a:cxnSpLocks/>
            </p:cNvCxnSpPr>
            <p:nvPr/>
          </p:nvCxnSpPr>
          <p:spPr>
            <a:xfrm>
              <a:off x="4673446" y="6462814"/>
              <a:ext cx="4320000"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3358A89B-88B0-FCF8-4E7F-39E4105F9D83}"/>
                </a:ext>
              </a:extLst>
            </p:cNvPr>
            <p:cNvCxnSpPr>
              <a:cxnSpLocks/>
            </p:cNvCxnSpPr>
            <p:nvPr/>
          </p:nvCxnSpPr>
          <p:spPr>
            <a:xfrm>
              <a:off x="4673446" y="5160900"/>
              <a:ext cx="4320000"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7" name="テキスト ボックス 19">
              <a:extLst>
                <a:ext uri="{FF2B5EF4-FFF2-40B4-BE49-F238E27FC236}">
                  <a16:creationId xmlns:a16="http://schemas.microsoft.com/office/drawing/2014/main" id="{A744AD0A-1565-8207-320C-D566A11E2ABB}"/>
                </a:ext>
              </a:extLst>
            </p:cNvPr>
            <p:cNvSpPr txBox="1"/>
            <p:nvPr/>
          </p:nvSpPr>
          <p:spPr>
            <a:xfrm>
              <a:off x="4572000" y="4834493"/>
              <a:ext cx="825867" cy="2616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100" dirty="0"/>
                <a:t>memo</a:t>
              </a:r>
              <a:endParaRPr kumimoji="1" lang="ja-JP" altLang="en-US" sz="1100" dirty="0"/>
            </a:p>
          </p:txBody>
        </p:sp>
      </p:grpSp>
      <p:sp>
        <p:nvSpPr>
          <p:cNvPr id="29" name="テキスト ボックス 28">
            <a:extLst>
              <a:ext uri="{FF2B5EF4-FFF2-40B4-BE49-F238E27FC236}">
                <a16:creationId xmlns:a16="http://schemas.microsoft.com/office/drawing/2014/main" id="{0A880703-4CC0-F9B4-75E8-20B139085B57}"/>
              </a:ext>
            </a:extLst>
          </p:cNvPr>
          <p:cNvSpPr txBox="1"/>
          <p:nvPr/>
        </p:nvSpPr>
        <p:spPr>
          <a:xfrm>
            <a:off x="278675" y="1571366"/>
            <a:ext cx="4257897" cy="938719"/>
          </a:xfrm>
          <a:prstGeom prst="rect">
            <a:avLst/>
          </a:prstGeom>
          <a:noFill/>
        </p:spPr>
        <p:txBody>
          <a:bodyPr wrap="none" rtlCol="0">
            <a:spAutoFit/>
          </a:bodyPr>
          <a:lstStyle/>
          <a:p>
            <a:r>
              <a:rPr kumimoji="1" lang="en-US" altLang="ja-JP" sz="1100" dirty="0">
                <a:latin typeface="Meiryo UI" panose="020B0604030504040204" pitchFamily="50" charset="-128"/>
                <a:ea typeface="Meiryo UI" panose="020B0604030504040204" pitchFamily="50" charset="-128"/>
              </a:rPr>
              <a:t>3</a:t>
            </a:r>
            <a:r>
              <a:rPr kumimoji="1" lang="ja-JP" altLang="en-US" sz="1100" dirty="0">
                <a:latin typeface="Meiryo UI" panose="020B0604030504040204" pitchFamily="50" charset="-128"/>
                <a:ea typeface="Meiryo UI" panose="020B0604030504040204" pitchFamily="50" charset="-128"/>
              </a:rPr>
              <a:t>枚重ねてコンパクトにさりげなく収納可能で</a:t>
            </a:r>
          </a:p>
          <a:p>
            <a:r>
              <a:rPr kumimoji="1" lang="ja-JP" altLang="en-US" sz="1100" dirty="0">
                <a:latin typeface="Meiryo UI" panose="020B0604030504040204" pitchFamily="50" charset="-128"/>
                <a:ea typeface="Meiryo UI" panose="020B0604030504040204" pitchFamily="50" charset="-128"/>
              </a:rPr>
              <a:t>インテリアにも馴染むデザインのまな板セット。</a:t>
            </a:r>
          </a:p>
          <a:p>
            <a:r>
              <a:rPr kumimoji="1" lang="ja-JP" altLang="en-US" sz="1100" dirty="0">
                <a:latin typeface="Meiryo UI" panose="020B0604030504040204" pitchFamily="50" charset="-128"/>
                <a:ea typeface="Meiryo UI" panose="020B0604030504040204" pitchFamily="50" charset="-128"/>
              </a:rPr>
              <a:t>抗菌加工と</a:t>
            </a:r>
            <a:r>
              <a:rPr kumimoji="1" lang="en-US" altLang="ja-JP" sz="1100" dirty="0">
                <a:latin typeface="Meiryo UI" panose="020B0604030504040204" pitchFamily="50" charset="-128"/>
                <a:ea typeface="Meiryo UI" panose="020B0604030504040204" pitchFamily="50" charset="-128"/>
              </a:rPr>
              <a:t>3</a:t>
            </a:r>
            <a:r>
              <a:rPr kumimoji="1" lang="ja-JP" altLang="en-US" sz="1100" dirty="0">
                <a:latin typeface="Meiryo UI" panose="020B0604030504040204" pitchFamily="50" charset="-128"/>
                <a:ea typeface="Meiryo UI" panose="020B0604030504040204" pitchFamily="50" charset="-128"/>
              </a:rPr>
              <a:t>色毎の使い分けで、安心してご使用できます。</a:t>
            </a:r>
          </a:p>
          <a:p>
            <a:r>
              <a:rPr kumimoji="1" lang="ja-JP" altLang="en-US" sz="1100" dirty="0">
                <a:latin typeface="Meiryo UI" panose="020B0604030504040204" pitchFamily="50" charset="-128"/>
                <a:ea typeface="Meiryo UI" panose="020B0604030504040204" pitchFamily="50" charset="-128"/>
              </a:rPr>
              <a:t>切った食材をお鍋やフライパンに移しやすいようにフチが立っていたり、</a:t>
            </a:r>
          </a:p>
          <a:p>
            <a:r>
              <a:rPr kumimoji="1" lang="ja-JP" altLang="en-US" sz="1100" dirty="0">
                <a:latin typeface="Meiryo UI" panose="020B0604030504040204" pitchFamily="50" charset="-128"/>
                <a:ea typeface="Meiryo UI" panose="020B0604030504040204" pitchFamily="50" charset="-128"/>
              </a:rPr>
              <a:t>食洗機対応（８０℃まで）なのも、お手入れが楽で嬉しいポイントです。</a:t>
            </a:r>
          </a:p>
        </p:txBody>
      </p:sp>
      <p:pic>
        <p:nvPicPr>
          <p:cNvPr id="2072" name="Picture 24">
            <a:extLst>
              <a:ext uri="{FF2B5EF4-FFF2-40B4-BE49-F238E27FC236}">
                <a16:creationId xmlns:a16="http://schemas.microsoft.com/office/drawing/2014/main" id="{5CB51559-41BF-FE5F-A733-75B0376C2C4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4795" t="6179" r="23911" b="4638"/>
          <a:stretch>
            <a:fillRect/>
          </a:stretch>
        </p:blipFill>
        <p:spPr bwMode="auto">
          <a:xfrm>
            <a:off x="649049" y="2851874"/>
            <a:ext cx="1993899" cy="3466700"/>
          </a:xfrm>
          <a:prstGeom prst="rect">
            <a:avLst/>
          </a:prstGeom>
          <a:noFill/>
          <a:extLst>
            <a:ext uri="{909E8E84-426E-40DD-AFC4-6F175D3DCCD1}">
              <a14:hiddenFill xmlns:a14="http://schemas.microsoft.com/office/drawing/2010/main">
                <a:solidFill>
                  <a:srgbClr val="FFFFFF"/>
                </a:solidFill>
              </a14:hiddenFill>
            </a:ext>
          </a:extLst>
        </p:spPr>
      </p:pic>
      <p:pic>
        <p:nvPicPr>
          <p:cNvPr id="2074" name="Picture 26">
            <a:extLst>
              <a:ext uri="{FF2B5EF4-FFF2-40B4-BE49-F238E27FC236}">
                <a16:creationId xmlns:a16="http://schemas.microsoft.com/office/drawing/2014/main" id="{A35942FC-E7A4-0E37-7DD6-7B2B4E3273F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73400" y="2946400"/>
            <a:ext cx="1079500" cy="1079500"/>
          </a:xfrm>
          <a:prstGeom prst="rect">
            <a:avLst/>
          </a:prstGeom>
          <a:noFill/>
          <a:extLst>
            <a:ext uri="{909E8E84-426E-40DD-AFC4-6F175D3DCCD1}">
              <a14:hiddenFill xmlns:a14="http://schemas.microsoft.com/office/drawing/2010/main">
                <a:solidFill>
                  <a:srgbClr val="FFFFFF"/>
                </a:solidFill>
              </a14:hiddenFill>
            </a:ext>
          </a:extLst>
        </p:spPr>
      </p:pic>
      <p:pic>
        <p:nvPicPr>
          <p:cNvPr id="2076" name="Picture 28">
            <a:extLst>
              <a:ext uri="{FF2B5EF4-FFF2-40B4-BE49-F238E27FC236}">
                <a16:creationId xmlns:a16="http://schemas.microsoft.com/office/drawing/2014/main" id="{C485FAEA-E636-399D-74E4-B5EFD6B9080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73400" y="4140200"/>
            <a:ext cx="1092200" cy="1092200"/>
          </a:xfrm>
          <a:prstGeom prst="rect">
            <a:avLst/>
          </a:prstGeom>
          <a:noFill/>
          <a:extLst>
            <a:ext uri="{909E8E84-426E-40DD-AFC4-6F175D3DCCD1}">
              <a14:hiddenFill xmlns:a14="http://schemas.microsoft.com/office/drawing/2010/main">
                <a:solidFill>
                  <a:srgbClr val="FFFFFF"/>
                </a:solidFill>
              </a14:hiddenFill>
            </a:ext>
          </a:extLst>
        </p:spPr>
      </p:pic>
      <p:pic>
        <p:nvPicPr>
          <p:cNvPr id="2078" name="Picture 30">
            <a:extLst>
              <a:ext uri="{FF2B5EF4-FFF2-40B4-BE49-F238E27FC236}">
                <a16:creationId xmlns:a16="http://schemas.microsoft.com/office/drawing/2014/main" id="{CF715BE0-746B-FD40-5D17-C04AB8A4239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73400" y="5359400"/>
            <a:ext cx="1092200" cy="109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225640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782</TotalTime>
  <Words>164</Words>
  <Application>Microsoft Office PowerPoint</Application>
  <PresentationFormat>画面に合わせる (4:3)</PresentationFormat>
  <Paragraphs>26</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メイリオ</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達也</dc:creator>
  <cp:lastModifiedBy>CO LTD NEED</cp:lastModifiedBy>
  <cp:revision>29</cp:revision>
  <dcterms:created xsi:type="dcterms:W3CDTF">2023-01-27T06:17:12Z</dcterms:created>
  <dcterms:modified xsi:type="dcterms:W3CDTF">2025-12-23T07:46:16Z</dcterms:modified>
</cp:coreProperties>
</file>