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FAE2F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15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6D0637C-9B3C-4572-89F4-F78A8D846D60}" type="datetimeFigureOut">
              <a:rPr kumimoji="1" lang="ja-JP" altLang="en-US" smtClean="0"/>
              <a:t>2024/11/19</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31A9ED1-23CF-482E-94F1-53AD3EA99B32}" type="slidenum">
              <a:rPr kumimoji="1" lang="ja-JP" altLang="en-US" smtClean="0"/>
              <a:t>‹#›</a:t>
            </a:fld>
            <a:endParaRPr kumimoji="1" lang="ja-JP" altLang="en-US"/>
          </a:p>
        </p:txBody>
      </p:sp>
    </p:spTree>
    <p:extLst>
      <p:ext uri="{BB962C8B-B14F-4D97-AF65-F5344CB8AC3E}">
        <p14:creationId xmlns:p14="http://schemas.microsoft.com/office/powerpoint/2010/main" val="39606170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394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140903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428851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810199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329547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117397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068926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16789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89004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2953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9420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05613-6109-40B9-9F26-3FD75B42F5E2}" type="datetimeFigureOut">
              <a:rPr kumimoji="1" lang="ja-JP" altLang="en-US" smtClean="0"/>
              <a:t>2024/11/19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650674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A7AA4520-7EDB-6E4D-640E-C4BC1D8A2330}"/>
              </a:ext>
            </a:extLst>
          </p:cNvPr>
          <p:cNvSpPr/>
          <p:nvPr/>
        </p:nvSpPr>
        <p:spPr>
          <a:xfrm>
            <a:off x="-12041" y="-9176"/>
            <a:ext cx="9144000" cy="6858000"/>
          </a:xfrm>
          <a:prstGeom prst="rect">
            <a:avLst/>
          </a:prstGeom>
          <a:gradFill>
            <a:gsLst>
              <a:gs pos="0">
                <a:schemeClr val="bg1">
                  <a:lumMod val="65000"/>
                </a:schemeClr>
              </a:gs>
              <a:gs pos="56000">
                <a:schemeClr val="bg1"/>
              </a:gs>
              <a:gs pos="100000">
                <a:schemeClr val="bg1">
                  <a:lumMod val="50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四角形: 角を丸くする 9">
            <a:extLst>
              <a:ext uri="{FF2B5EF4-FFF2-40B4-BE49-F238E27FC236}">
                <a16:creationId xmlns:a16="http://schemas.microsoft.com/office/drawing/2014/main" id="{8FF17852-6A80-3FFF-D0F0-36B5C58162B8}"/>
              </a:ext>
            </a:extLst>
          </p:cNvPr>
          <p:cNvSpPr/>
          <p:nvPr/>
        </p:nvSpPr>
        <p:spPr>
          <a:xfrm>
            <a:off x="119836" y="134256"/>
            <a:ext cx="8880246" cy="6589486"/>
          </a:xfrm>
          <a:prstGeom prst="roundRect">
            <a:avLst>
              <a:gd name="adj" fmla="val 596"/>
            </a:avLst>
          </a:prstGeom>
          <a:solidFill>
            <a:schemeClr val="bg1"/>
          </a:solidFill>
          <a:ln w="63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ｔｔ</a:t>
            </a:r>
          </a:p>
        </p:txBody>
      </p:sp>
      <p:sp>
        <p:nvSpPr>
          <p:cNvPr id="67" name="四角形: 角を丸くする 66">
            <a:extLst>
              <a:ext uri="{FF2B5EF4-FFF2-40B4-BE49-F238E27FC236}">
                <a16:creationId xmlns:a16="http://schemas.microsoft.com/office/drawing/2014/main" id="{53ECE64B-6042-1784-BBBF-B20D32404759}"/>
              </a:ext>
            </a:extLst>
          </p:cNvPr>
          <p:cNvSpPr/>
          <p:nvPr/>
        </p:nvSpPr>
        <p:spPr>
          <a:xfrm>
            <a:off x="350347" y="4686536"/>
            <a:ext cx="8457436" cy="1961147"/>
          </a:xfrm>
          <a:prstGeom prst="roundRect">
            <a:avLst>
              <a:gd name="adj" fmla="val 2507"/>
            </a:avLst>
          </a:prstGeom>
          <a:solidFill>
            <a:schemeClr val="bg1"/>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a:extLst>
              <a:ext uri="{FF2B5EF4-FFF2-40B4-BE49-F238E27FC236}">
                <a16:creationId xmlns:a16="http://schemas.microsoft.com/office/drawing/2014/main" id="{8EA526AA-771D-F5BA-9920-D872D0816C89}"/>
              </a:ext>
            </a:extLst>
          </p:cNvPr>
          <p:cNvSpPr txBox="1"/>
          <p:nvPr/>
        </p:nvSpPr>
        <p:spPr>
          <a:xfrm>
            <a:off x="2080781" y="346356"/>
            <a:ext cx="5771314" cy="523220"/>
          </a:xfrm>
          <a:prstGeom prst="rect">
            <a:avLst/>
          </a:prstGeom>
          <a:noFill/>
        </p:spPr>
        <p:txBody>
          <a:bodyPr wrap="square">
            <a:spAutoFit/>
          </a:bodyPr>
          <a:lstStyle/>
          <a:p>
            <a:pPr algn="l"/>
            <a:r>
              <a:rPr lang="en-US" altLang="ja-JP" sz="2700" b="1" u="sng" dirty="0">
                <a:solidFill>
                  <a:schemeClr val="tx1">
                    <a:lumMod val="65000"/>
                    <a:lumOff val="35000"/>
                  </a:schemeClr>
                </a:solidFill>
                <a:latin typeface="Meiryo UI" panose="020B0604030504040204" pitchFamily="50" charset="-128"/>
                <a:ea typeface="Meiryo UI" panose="020B0604030504040204" pitchFamily="50" charset="-128"/>
              </a:rPr>
              <a:t>USB</a:t>
            </a:r>
            <a:r>
              <a:rPr lang="ja-JP" altLang="en-US" sz="2700" b="1" u="sng" dirty="0">
                <a:solidFill>
                  <a:schemeClr val="tx1">
                    <a:lumMod val="65000"/>
                    <a:lumOff val="35000"/>
                  </a:schemeClr>
                </a:solidFill>
                <a:latin typeface="Meiryo UI" panose="020B0604030504040204" pitchFamily="50" charset="-128"/>
                <a:ea typeface="Meiryo UI" panose="020B0604030504040204" pitchFamily="50" charset="-128"/>
              </a:rPr>
              <a:t>メモリー</a:t>
            </a:r>
            <a:r>
              <a:rPr lang="en-US" altLang="ja-JP" sz="2700" b="1" u="sng" dirty="0">
                <a:solidFill>
                  <a:schemeClr val="tx1">
                    <a:lumMod val="65000"/>
                    <a:lumOff val="35000"/>
                  </a:schemeClr>
                </a:solidFill>
                <a:latin typeface="Meiryo UI" panose="020B0604030504040204" pitchFamily="50" charset="-128"/>
                <a:ea typeface="Meiryo UI" panose="020B0604030504040204" pitchFamily="50" charset="-128"/>
              </a:rPr>
              <a:t>(OTG</a:t>
            </a:r>
            <a:r>
              <a:rPr lang="ja-JP" altLang="en-US" sz="2700" b="1" u="sng" dirty="0">
                <a:solidFill>
                  <a:schemeClr val="tx1">
                    <a:lumMod val="65000"/>
                    <a:lumOff val="35000"/>
                  </a:schemeClr>
                </a:solidFill>
                <a:latin typeface="Meiryo UI" panose="020B0604030504040204" pitchFamily="50" charset="-128"/>
                <a:ea typeface="Meiryo UI" panose="020B0604030504040204" pitchFamily="50" charset="-128"/>
              </a:rPr>
              <a:t>３</a:t>
            </a:r>
            <a:r>
              <a:rPr lang="en-US" altLang="ja-JP" sz="2700" b="1" u="sng" dirty="0">
                <a:solidFill>
                  <a:schemeClr val="tx1">
                    <a:lumMod val="65000"/>
                    <a:lumOff val="35000"/>
                  </a:schemeClr>
                </a:solidFill>
                <a:latin typeface="Meiryo UI" panose="020B0604030504040204" pitchFamily="50" charset="-128"/>
                <a:ea typeface="Meiryo UI" panose="020B0604030504040204" pitchFamily="50" charset="-128"/>
              </a:rPr>
              <a:t>in</a:t>
            </a:r>
            <a:r>
              <a:rPr lang="ja-JP" altLang="en-US" sz="2700" b="1" u="sng" dirty="0">
                <a:solidFill>
                  <a:schemeClr val="tx1">
                    <a:lumMod val="65000"/>
                    <a:lumOff val="35000"/>
                  </a:schemeClr>
                </a:solidFill>
                <a:latin typeface="Meiryo UI" panose="020B0604030504040204" pitchFamily="50" charset="-128"/>
                <a:ea typeface="Meiryo UI" panose="020B0604030504040204" pitchFamily="50" charset="-128"/>
              </a:rPr>
              <a:t>１タイプ</a:t>
            </a:r>
            <a:r>
              <a:rPr lang="en-US" altLang="ja-JP" sz="2700" b="1" u="sng" dirty="0">
                <a:solidFill>
                  <a:schemeClr val="tx1">
                    <a:lumMod val="65000"/>
                    <a:lumOff val="35000"/>
                  </a:schemeClr>
                </a:solidFill>
                <a:latin typeface="Meiryo UI" panose="020B0604030504040204" pitchFamily="50" charset="-128"/>
                <a:ea typeface="Meiryo UI" panose="020B0604030504040204" pitchFamily="50" charset="-128"/>
              </a:rPr>
              <a:t>Ⅱ)</a:t>
            </a:r>
            <a:endParaRPr lang="ja-JP" altLang="en-US" sz="2700" b="1" i="0" u="sng" dirty="0">
              <a:solidFill>
                <a:schemeClr val="tx1">
                  <a:lumMod val="65000"/>
                  <a:lumOff val="35000"/>
                </a:schemeClr>
              </a:solidFill>
              <a:effectLst/>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3ABF95A4-4560-7989-3782-A930949E5BC6}"/>
              </a:ext>
            </a:extLst>
          </p:cNvPr>
          <p:cNvSpPr txBox="1"/>
          <p:nvPr/>
        </p:nvSpPr>
        <p:spPr>
          <a:xfrm>
            <a:off x="2110378" y="818607"/>
            <a:ext cx="4494948" cy="276999"/>
          </a:xfrm>
          <a:prstGeom prst="rect">
            <a:avLst/>
          </a:prstGeom>
          <a:noFill/>
        </p:spPr>
        <p:txBody>
          <a:bodyPr wrap="none" rtlCol="0">
            <a:spAutoFit/>
          </a:bodyPr>
          <a:lstStyle/>
          <a:p>
            <a:r>
              <a:rPr kumimoji="1" lang="en-US" altLang="ja-JP" sz="1200" dirty="0">
                <a:latin typeface="Meiryo UI" panose="020B0604030504040204" pitchFamily="50" charset="-128"/>
                <a:ea typeface="Meiryo UI" panose="020B0604030504040204" pitchFamily="50" charset="-128"/>
              </a:rPr>
              <a:t>OTG</a:t>
            </a:r>
            <a:r>
              <a:rPr kumimoji="1" lang="ja-JP" altLang="en-US" sz="1200" dirty="0">
                <a:latin typeface="Meiryo UI" panose="020B0604030504040204" pitchFamily="50" charset="-128"/>
                <a:ea typeface="Meiryo UI" panose="020B0604030504040204" pitchFamily="50" charset="-128"/>
              </a:rPr>
              <a:t>機能を備えた高級感のあるメタルボディがスタイリッシュでかっこいい。</a:t>
            </a:r>
            <a:endParaRPr kumimoji="1" lang="en-US" altLang="ja-JP" sz="12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8F08F7D3-6B9A-8864-6E44-4964C4F788AE}"/>
              </a:ext>
            </a:extLst>
          </p:cNvPr>
          <p:cNvGrpSpPr/>
          <p:nvPr/>
        </p:nvGrpSpPr>
        <p:grpSpPr>
          <a:xfrm>
            <a:off x="493486" y="332289"/>
            <a:ext cx="1555328" cy="908359"/>
            <a:chOff x="174172" y="192951"/>
            <a:chExt cx="1285129" cy="908359"/>
          </a:xfrm>
        </p:grpSpPr>
        <p:sp>
          <p:nvSpPr>
            <p:cNvPr id="37" name="正方形/長方形 36">
              <a:extLst>
                <a:ext uri="{FF2B5EF4-FFF2-40B4-BE49-F238E27FC236}">
                  <a16:creationId xmlns:a16="http://schemas.microsoft.com/office/drawing/2014/main" id="{DAD7A6F8-8C9D-A2F0-099B-15E0F3BC7938}"/>
                </a:ext>
              </a:extLst>
            </p:cNvPr>
            <p:cNvSpPr/>
            <p:nvPr/>
          </p:nvSpPr>
          <p:spPr>
            <a:xfrm>
              <a:off x="174172" y="252548"/>
              <a:ext cx="1184365" cy="696683"/>
            </a:xfrm>
            <a:prstGeom prst="rect">
              <a:avLst/>
            </a:prstGeom>
            <a:gradFill>
              <a:gsLst>
                <a:gs pos="0">
                  <a:schemeClr val="bg1">
                    <a:lumMod val="65000"/>
                  </a:schemeClr>
                </a:gs>
                <a:gs pos="34000">
                  <a:schemeClr val="bg1"/>
                </a:gs>
                <a:gs pos="100000">
                  <a:schemeClr val="bg1">
                    <a:lumMod val="50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正方形/長方形 37">
              <a:extLst>
                <a:ext uri="{FF2B5EF4-FFF2-40B4-BE49-F238E27FC236}">
                  <a16:creationId xmlns:a16="http://schemas.microsoft.com/office/drawing/2014/main" id="{E632AE80-7AD0-CEA3-8C7A-B7C677C70DBC}"/>
                </a:ext>
              </a:extLst>
            </p:cNvPr>
            <p:cNvSpPr/>
            <p:nvPr/>
          </p:nvSpPr>
          <p:spPr>
            <a:xfrm>
              <a:off x="293598" y="192951"/>
              <a:ext cx="58874" cy="9083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a:extLst>
                <a:ext uri="{FF2B5EF4-FFF2-40B4-BE49-F238E27FC236}">
                  <a16:creationId xmlns:a16="http://schemas.microsoft.com/office/drawing/2014/main" id="{44E22F76-8678-8676-FDF6-9EA4AFB1CD06}"/>
                </a:ext>
              </a:extLst>
            </p:cNvPr>
            <p:cNvSpPr txBox="1"/>
            <p:nvPr/>
          </p:nvSpPr>
          <p:spPr>
            <a:xfrm>
              <a:off x="403387" y="408095"/>
              <a:ext cx="1055914" cy="400110"/>
            </a:xfrm>
            <a:prstGeom prst="rect">
              <a:avLst/>
            </a:prstGeom>
            <a:noFill/>
          </p:spPr>
          <p:txBody>
            <a:bodyPr wrap="square">
              <a:spAutoFit/>
            </a:bodyPr>
            <a:lstStyle/>
            <a:p>
              <a:pPr algn="l"/>
              <a:r>
                <a:rPr lang="en-US" altLang="ja-JP" sz="2000" b="1" i="0" dirty="0">
                  <a:solidFill>
                    <a:schemeClr val="tx1">
                      <a:lumMod val="75000"/>
                      <a:lumOff val="25000"/>
                    </a:schemeClr>
                  </a:solidFill>
                  <a:effectLst/>
                  <a:latin typeface="Meiryo UI" panose="020B0604030504040204" pitchFamily="50" charset="-128"/>
                  <a:ea typeface="Meiryo UI" panose="020B0604030504040204" pitchFamily="50" charset="-128"/>
                </a:rPr>
                <a:t>U3657</a:t>
              </a:r>
            </a:p>
          </p:txBody>
        </p:sp>
      </p:grpSp>
      <p:sp>
        <p:nvSpPr>
          <p:cNvPr id="60" name="テキスト ボックス 59">
            <a:extLst>
              <a:ext uri="{FF2B5EF4-FFF2-40B4-BE49-F238E27FC236}">
                <a16:creationId xmlns:a16="http://schemas.microsoft.com/office/drawing/2014/main" id="{DE635D8F-8819-7BAA-F11C-96457E089528}"/>
              </a:ext>
            </a:extLst>
          </p:cNvPr>
          <p:cNvSpPr txBox="1"/>
          <p:nvPr/>
        </p:nvSpPr>
        <p:spPr>
          <a:xfrm>
            <a:off x="615799" y="4797411"/>
            <a:ext cx="3949903" cy="1754326"/>
          </a:xfrm>
          <a:prstGeom prst="rect">
            <a:avLst/>
          </a:prstGeom>
          <a:noFill/>
        </p:spPr>
        <p:txBody>
          <a:bodyPr wrap="square">
            <a:spAutoFit/>
          </a:bodyPr>
          <a:lstStyle/>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■商品サイズ</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:67.5×19.5×10.7</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■材質</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亜鉛合金</a:t>
            </a:r>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■容量</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:2</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4</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8</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16</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32GB</a:t>
            </a:r>
          </a:p>
          <a:p>
            <a:pPr algn="l"/>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■白箱サイズ</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入</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):110×75×19</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■備考</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:100</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個から受注対応商品</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回転タイプ</a:t>
            </a:r>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268AE8C0-4219-F39B-D406-DBE1DFECDC62}"/>
              </a:ext>
            </a:extLst>
          </p:cNvPr>
          <p:cNvSpPr txBox="1"/>
          <p:nvPr/>
        </p:nvSpPr>
        <p:spPr>
          <a:xfrm>
            <a:off x="4821118" y="4791673"/>
            <a:ext cx="3949903" cy="646331"/>
          </a:xfrm>
          <a:prstGeom prst="rect">
            <a:avLst/>
          </a:prstGeom>
          <a:noFill/>
        </p:spPr>
        <p:txBody>
          <a:bodyPr wrap="square">
            <a:spAutoFit/>
          </a:bodyPr>
          <a:lstStyle/>
          <a:p>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■機能</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:TypeA+TypeC+Lightning</a:t>
            </a:r>
          </a:p>
          <a:p>
            <a:pPr algn="l"/>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■カラー</a:t>
            </a:r>
            <a:r>
              <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シルバー</a:t>
            </a:r>
            <a:endParaRPr lang="en-US" altLang="ja-JP" sz="1200" b="1" dirty="0">
              <a:solidFill>
                <a:schemeClr val="tx1">
                  <a:lumMod val="65000"/>
                  <a:lumOff val="35000"/>
                </a:schemeClr>
              </a:solidFill>
              <a:latin typeface="Meiryo UI" panose="020B0604030504040204" pitchFamily="50" charset="-128"/>
              <a:ea typeface="Meiryo UI" panose="020B0604030504040204" pitchFamily="50" charset="-128"/>
            </a:endParaRPr>
          </a:p>
        </p:txBody>
      </p:sp>
      <p:grpSp>
        <p:nvGrpSpPr>
          <p:cNvPr id="99" name="グループ化 98">
            <a:extLst>
              <a:ext uri="{FF2B5EF4-FFF2-40B4-BE49-F238E27FC236}">
                <a16:creationId xmlns:a16="http://schemas.microsoft.com/office/drawing/2014/main" id="{A8733080-212D-47D8-8C6C-BA64F576DB62}"/>
              </a:ext>
            </a:extLst>
          </p:cNvPr>
          <p:cNvGrpSpPr/>
          <p:nvPr/>
        </p:nvGrpSpPr>
        <p:grpSpPr>
          <a:xfrm>
            <a:off x="5477602" y="3933092"/>
            <a:ext cx="2578596" cy="631862"/>
            <a:chOff x="6019567" y="3060044"/>
            <a:chExt cx="2578596" cy="631862"/>
          </a:xfrm>
        </p:grpSpPr>
        <p:sp>
          <p:nvSpPr>
            <p:cNvPr id="63" name="テキスト ボックス 62">
              <a:extLst>
                <a:ext uri="{FF2B5EF4-FFF2-40B4-BE49-F238E27FC236}">
                  <a16:creationId xmlns:a16="http://schemas.microsoft.com/office/drawing/2014/main" id="{DDCB1A83-FB60-32DD-75AB-0059C4FB5565}"/>
                </a:ext>
              </a:extLst>
            </p:cNvPr>
            <p:cNvSpPr txBox="1"/>
            <p:nvPr/>
          </p:nvSpPr>
          <p:spPr>
            <a:xfrm>
              <a:off x="7433119" y="3261019"/>
              <a:ext cx="1165044" cy="430887"/>
            </a:xfrm>
            <a:prstGeom prst="rect">
              <a:avLst/>
            </a:prstGeom>
            <a:noFill/>
          </p:spPr>
          <p:txBody>
            <a:bodyPr wrap="square">
              <a:spAutoFit/>
            </a:bodyPr>
            <a:lstStyle/>
            <a:p>
              <a:pPr algn="ct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レーザー</a:t>
              </a:r>
              <a: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t>W35×H14</a:t>
              </a: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a:t>
              </a:r>
              <a:endParaRPr lang="ja-JP" altLang="en-US" sz="1100" i="0" u="sng" dirty="0">
                <a:solidFill>
                  <a:schemeClr val="tx1">
                    <a:lumMod val="65000"/>
                    <a:lumOff val="35000"/>
                  </a:schemeClr>
                </a:solidFill>
                <a:effectLst/>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04B82924-B778-619F-B3DF-01BF265F7D78}"/>
                </a:ext>
              </a:extLst>
            </p:cNvPr>
            <p:cNvSpPr txBox="1"/>
            <p:nvPr/>
          </p:nvSpPr>
          <p:spPr>
            <a:xfrm>
              <a:off x="6019567" y="3060044"/>
              <a:ext cx="1518761" cy="276999"/>
            </a:xfrm>
            <a:prstGeom prst="rect">
              <a:avLst/>
            </a:prstGeom>
            <a:noFill/>
          </p:spPr>
          <p:txBody>
            <a:bodyPr wrap="square">
              <a:spAutoFit/>
            </a:bodyPr>
            <a:lstStyle/>
            <a:p>
              <a:pPr algn="l"/>
              <a:r>
                <a:rPr lang="ja-JP" altLang="en-US" sz="1200" b="1" dirty="0">
                  <a:solidFill>
                    <a:schemeClr val="tx1">
                      <a:lumMod val="65000"/>
                      <a:lumOff val="35000"/>
                    </a:schemeClr>
                  </a:solidFill>
                  <a:latin typeface="Meiryo UI" panose="020B0604030504040204" pitchFamily="50" charset="-128"/>
                  <a:ea typeface="Meiryo UI" panose="020B0604030504040204" pitchFamily="50" charset="-128"/>
                </a:rPr>
                <a:t>・名入れ</a:t>
              </a:r>
              <a:endParaRPr lang="ja-JP" altLang="en-US" sz="1200" b="1" i="0" u="sng" dirty="0">
                <a:solidFill>
                  <a:schemeClr val="tx1">
                    <a:lumMod val="65000"/>
                    <a:lumOff val="35000"/>
                  </a:schemeClr>
                </a:solidFill>
                <a:effectLst/>
                <a:latin typeface="Meiryo UI" panose="020B0604030504040204" pitchFamily="50" charset="-128"/>
                <a:ea typeface="Meiryo UI" panose="020B0604030504040204" pitchFamily="50" charset="-128"/>
              </a:endParaRPr>
            </a:p>
          </p:txBody>
        </p:sp>
      </p:grpSp>
      <p:pic>
        <p:nvPicPr>
          <p:cNvPr id="4" name="図 3">
            <a:extLst>
              <a:ext uri="{FF2B5EF4-FFF2-40B4-BE49-F238E27FC236}">
                <a16:creationId xmlns:a16="http://schemas.microsoft.com/office/drawing/2014/main" id="{409C6E2D-0735-182A-CFC0-431645D931B9}"/>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5141723" y="5627903"/>
            <a:ext cx="1826819" cy="764322"/>
          </a:xfrm>
          <a:prstGeom prst="rect">
            <a:avLst/>
          </a:prstGeom>
        </p:spPr>
      </p:pic>
      <p:pic>
        <p:nvPicPr>
          <p:cNvPr id="9" name="図 8">
            <a:extLst>
              <a:ext uri="{FF2B5EF4-FFF2-40B4-BE49-F238E27FC236}">
                <a16:creationId xmlns:a16="http://schemas.microsoft.com/office/drawing/2014/main" id="{DDB8D039-4A25-3207-3AE5-595B803670DC}"/>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709273" y="1382460"/>
            <a:ext cx="2252314" cy="2161024"/>
          </a:xfrm>
          <a:prstGeom prst="rect">
            <a:avLst/>
          </a:prstGeom>
        </p:spPr>
      </p:pic>
      <p:pic>
        <p:nvPicPr>
          <p:cNvPr id="23" name="図 22">
            <a:extLst>
              <a:ext uri="{FF2B5EF4-FFF2-40B4-BE49-F238E27FC236}">
                <a16:creationId xmlns:a16="http://schemas.microsoft.com/office/drawing/2014/main" id="{1109F15F-B895-758D-A53D-92ACFC5017AF}"/>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7318758" y="5207006"/>
            <a:ext cx="1394626" cy="1363678"/>
          </a:xfrm>
          <a:prstGeom prst="rect">
            <a:avLst/>
          </a:prstGeom>
        </p:spPr>
      </p:pic>
      <p:pic>
        <p:nvPicPr>
          <p:cNvPr id="25" name="図 24">
            <a:extLst>
              <a:ext uri="{FF2B5EF4-FFF2-40B4-BE49-F238E27FC236}">
                <a16:creationId xmlns:a16="http://schemas.microsoft.com/office/drawing/2014/main" id="{80ABE16B-25EC-2672-8B00-01393082E4A4}"/>
              </a:ext>
            </a:extLst>
          </p:cNvPr>
          <p:cNvPicPr>
            <a:picLocks noChangeAspect="1"/>
          </p:cNvPicPr>
          <p:nvPr/>
        </p:nvPicPr>
        <p:blipFill rotWithShape="1">
          <a:blip r:embed="rId5">
            <a:extLst>
              <a:ext uri="{28A0092B-C50C-407E-A947-70E740481C1C}">
                <a14:useLocalDpi xmlns:a14="http://schemas.microsoft.com/office/drawing/2010/main" val="0"/>
              </a:ext>
            </a:extLst>
          </a:blip>
          <a:srcRect l="29915" t="43411" r="30746" b="42863"/>
          <a:stretch/>
        </p:blipFill>
        <p:spPr>
          <a:xfrm>
            <a:off x="5910908" y="4178824"/>
            <a:ext cx="1106752" cy="386130"/>
          </a:xfrm>
          <a:prstGeom prst="rect">
            <a:avLst/>
          </a:prstGeom>
        </p:spPr>
      </p:pic>
      <p:pic>
        <p:nvPicPr>
          <p:cNvPr id="12" name="図 11">
            <a:extLst>
              <a:ext uri="{FF2B5EF4-FFF2-40B4-BE49-F238E27FC236}">
                <a16:creationId xmlns:a16="http://schemas.microsoft.com/office/drawing/2014/main" id="{2C63C166-9D38-A127-E39E-52B08348F2E1}"/>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2927004" y="1206990"/>
            <a:ext cx="1551717" cy="1473348"/>
          </a:xfrm>
          <a:prstGeom prst="rect">
            <a:avLst/>
          </a:prstGeom>
        </p:spPr>
      </p:pic>
      <p:pic>
        <p:nvPicPr>
          <p:cNvPr id="7" name="図 6">
            <a:extLst>
              <a:ext uri="{FF2B5EF4-FFF2-40B4-BE49-F238E27FC236}">
                <a16:creationId xmlns:a16="http://schemas.microsoft.com/office/drawing/2014/main" id="{8E961B9C-C1FF-3EC8-42C2-F5EAAA707050}"/>
              </a:ext>
            </a:extLst>
          </p:cNvPr>
          <p:cNvPicPr>
            <a:picLocks noChangeAspect="1"/>
          </p:cNvPicPr>
          <p:nvPr/>
        </p:nvPicPr>
        <p:blipFill rotWithShape="1">
          <a:blip r:embed="rId7">
            <a:extLst>
              <a:ext uri="{28A0092B-C50C-407E-A947-70E740481C1C}">
                <a14:useLocalDpi xmlns:a14="http://schemas.microsoft.com/office/drawing/2010/main" val="0"/>
              </a:ext>
            </a:extLst>
          </a:blip>
          <a:srcRect/>
          <a:stretch/>
        </p:blipFill>
        <p:spPr>
          <a:xfrm>
            <a:off x="3058369" y="2447757"/>
            <a:ext cx="1167446" cy="1329751"/>
          </a:xfrm>
          <a:prstGeom prst="rect">
            <a:avLst/>
          </a:prstGeom>
        </p:spPr>
      </p:pic>
      <p:pic>
        <p:nvPicPr>
          <p:cNvPr id="28" name="図 27">
            <a:extLst>
              <a:ext uri="{FF2B5EF4-FFF2-40B4-BE49-F238E27FC236}">
                <a16:creationId xmlns:a16="http://schemas.microsoft.com/office/drawing/2014/main" id="{2F16C60C-22AB-98DF-9FC3-1BD88C8480D6}"/>
              </a:ext>
            </a:extLst>
          </p:cNvPr>
          <p:cNvPicPr>
            <a:picLocks noChangeAspect="1"/>
          </p:cNvPicPr>
          <p:nvPr/>
        </p:nvPicPr>
        <p:blipFill>
          <a:blip r:embed="rId8"/>
          <a:stretch>
            <a:fillRect/>
          </a:stretch>
        </p:blipFill>
        <p:spPr>
          <a:xfrm>
            <a:off x="4389104" y="3261345"/>
            <a:ext cx="365792" cy="335309"/>
          </a:xfrm>
          <a:prstGeom prst="rect">
            <a:avLst/>
          </a:prstGeom>
        </p:spPr>
      </p:pic>
      <p:grpSp>
        <p:nvGrpSpPr>
          <p:cNvPr id="114" name="グループ化 113">
            <a:extLst>
              <a:ext uri="{FF2B5EF4-FFF2-40B4-BE49-F238E27FC236}">
                <a16:creationId xmlns:a16="http://schemas.microsoft.com/office/drawing/2014/main" id="{AA23B94B-B569-C464-7544-D705DA385B8E}"/>
              </a:ext>
            </a:extLst>
          </p:cNvPr>
          <p:cNvGrpSpPr/>
          <p:nvPr/>
        </p:nvGrpSpPr>
        <p:grpSpPr>
          <a:xfrm>
            <a:off x="5358220" y="1044039"/>
            <a:ext cx="3449563" cy="2807128"/>
            <a:chOff x="5323607" y="1008068"/>
            <a:chExt cx="3449563" cy="2807128"/>
          </a:xfrm>
        </p:grpSpPr>
        <p:pic>
          <p:nvPicPr>
            <p:cNvPr id="74" name="図 73">
              <a:extLst>
                <a:ext uri="{FF2B5EF4-FFF2-40B4-BE49-F238E27FC236}">
                  <a16:creationId xmlns:a16="http://schemas.microsoft.com/office/drawing/2014/main" id="{65EBF8AD-7DD5-EB96-3D9A-D5952EE4B67F}"/>
                </a:ext>
              </a:extLst>
            </p:cNvPr>
            <p:cNvPicPr>
              <a:picLocks noChangeAspect="1"/>
            </p:cNvPicPr>
            <p:nvPr/>
          </p:nvPicPr>
          <p:blipFill rotWithShape="1">
            <a:blip r:embed="rId9">
              <a:extLst>
                <a:ext uri="{28A0092B-C50C-407E-A947-70E740481C1C}">
                  <a14:useLocalDpi xmlns:a14="http://schemas.microsoft.com/office/drawing/2010/main" val="0"/>
                </a:ext>
              </a:extLst>
            </a:blip>
            <a:srcRect/>
            <a:stretch/>
          </p:blipFill>
          <p:spPr>
            <a:xfrm>
              <a:off x="7758431" y="3010725"/>
              <a:ext cx="664425" cy="712867"/>
            </a:xfrm>
            <a:prstGeom prst="ellipse">
              <a:avLst/>
            </a:prstGeom>
          </p:spPr>
        </p:pic>
        <p:grpSp>
          <p:nvGrpSpPr>
            <p:cNvPr id="113" name="グループ化 112">
              <a:extLst>
                <a:ext uri="{FF2B5EF4-FFF2-40B4-BE49-F238E27FC236}">
                  <a16:creationId xmlns:a16="http://schemas.microsoft.com/office/drawing/2014/main" id="{BD7A1A12-7469-C6A6-061D-746D3D45AEF7}"/>
                </a:ext>
              </a:extLst>
            </p:cNvPr>
            <p:cNvGrpSpPr/>
            <p:nvPr/>
          </p:nvGrpSpPr>
          <p:grpSpPr>
            <a:xfrm>
              <a:off x="5323607" y="1008068"/>
              <a:ext cx="3449563" cy="2807128"/>
              <a:chOff x="5382006" y="957554"/>
              <a:chExt cx="3449563" cy="2807128"/>
            </a:xfrm>
          </p:grpSpPr>
          <p:grpSp>
            <p:nvGrpSpPr>
              <p:cNvPr id="176" name="グループ化 175">
                <a:extLst>
                  <a:ext uri="{FF2B5EF4-FFF2-40B4-BE49-F238E27FC236}">
                    <a16:creationId xmlns:a16="http://schemas.microsoft.com/office/drawing/2014/main" id="{7CCFAE97-9A22-988B-564B-03A0DB80E90F}"/>
                  </a:ext>
                </a:extLst>
              </p:cNvPr>
              <p:cNvGrpSpPr/>
              <p:nvPr/>
            </p:nvGrpSpPr>
            <p:grpSpPr>
              <a:xfrm>
                <a:off x="5382006" y="1969182"/>
                <a:ext cx="3449563" cy="1639595"/>
                <a:chOff x="3786792" y="1994955"/>
                <a:chExt cx="3505910" cy="1779884"/>
              </a:xfrm>
            </p:grpSpPr>
            <p:pic>
              <p:nvPicPr>
                <p:cNvPr id="163" name="図 162">
                  <a:extLst>
                    <a:ext uri="{FF2B5EF4-FFF2-40B4-BE49-F238E27FC236}">
                      <a16:creationId xmlns:a16="http://schemas.microsoft.com/office/drawing/2014/main" id="{BB9EC8A0-0230-B403-A32F-400718372E4F}"/>
                    </a:ext>
                  </a:extLst>
                </p:cNvPr>
                <p:cNvPicPr>
                  <a:picLocks noChangeAspect="1"/>
                </p:cNvPicPr>
                <p:nvPr/>
              </p:nvPicPr>
              <p:blipFill rotWithShape="1">
                <a:blip r:embed="rId10">
                  <a:extLst>
                    <a:ext uri="{28A0092B-C50C-407E-A947-70E740481C1C}">
                      <a14:useLocalDpi xmlns:a14="http://schemas.microsoft.com/office/drawing/2010/main" val="0"/>
                    </a:ext>
                  </a:extLst>
                </a:blip>
                <a:srcRect/>
                <a:stretch/>
              </p:blipFill>
              <p:spPr>
                <a:xfrm>
                  <a:off x="5055567" y="2360092"/>
                  <a:ext cx="592520" cy="340836"/>
                </a:xfrm>
                <a:prstGeom prst="rect">
                  <a:avLst/>
                </a:prstGeom>
              </p:spPr>
            </p:pic>
            <p:grpSp>
              <p:nvGrpSpPr>
                <p:cNvPr id="167" name="グループ化 166">
                  <a:extLst>
                    <a:ext uri="{FF2B5EF4-FFF2-40B4-BE49-F238E27FC236}">
                      <a16:creationId xmlns:a16="http://schemas.microsoft.com/office/drawing/2014/main" id="{F90D0D91-E689-98BC-2BDE-4BE655A4C3AB}"/>
                    </a:ext>
                  </a:extLst>
                </p:cNvPr>
                <p:cNvGrpSpPr/>
                <p:nvPr/>
              </p:nvGrpSpPr>
              <p:grpSpPr>
                <a:xfrm>
                  <a:off x="4993911" y="3056405"/>
                  <a:ext cx="1351546" cy="718434"/>
                  <a:chOff x="3449095" y="2763845"/>
                  <a:chExt cx="1270178" cy="637165"/>
                </a:xfrm>
              </p:grpSpPr>
              <p:grpSp>
                <p:nvGrpSpPr>
                  <p:cNvPr id="169" name="グループ化 168">
                    <a:extLst>
                      <a:ext uri="{FF2B5EF4-FFF2-40B4-BE49-F238E27FC236}">
                        <a16:creationId xmlns:a16="http://schemas.microsoft.com/office/drawing/2014/main" id="{5786DECA-9A15-C38D-0569-DF67177B7980}"/>
                      </a:ext>
                    </a:extLst>
                  </p:cNvPr>
                  <p:cNvGrpSpPr/>
                  <p:nvPr/>
                </p:nvGrpSpPr>
                <p:grpSpPr>
                  <a:xfrm>
                    <a:off x="3449095" y="2763845"/>
                    <a:ext cx="659283" cy="492116"/>
                    <a:chOff x="3277895" y="4030623"/>
                    <a:chExt cx="659283" cy="492116"/>
                  </a:xfrm>
                </p:grpSpPr>
                <p:sp>
                  <p:nvSpPr>
                    <p:cNvPr id="172" name="テキスト ボックス 171">
                      <a:extLst>
                        <a:ext uri="{FF2B5EF4-FFF2-40B4-BE49-F238E27FC236}">
                          <a16:creationId xmlns:a16="http://schemas.microsoft.com/office/drawing/2014/main" id="{BE062321-63F3-3329-2344-4F84E59DE516}"/>
                        </a:ext>
                      </a:extLst>
                    </p:cNvPr>
                    <p:cNvSpPr txBox="1"/>
                    <p:nvPr/>
                  </p:nvSpPr>
                  <p:spPr>
                    <a:xfrm>
                      <a:off x="3277895" y="4030623"/>
                      <a:ext cx="659283" cy="177790"/>
                    </a:xfrm>
                    <a:prstGeom prst="rect">
                      <a:avLst/>
                    </a:prstGeom>
                    <a:noFill/>
                  </p:spPr>
                  <p:txBody>
                    <a:bodyPr wrap="square" rtlCol="0">
                      <a:spAutoFit/>
                    </a:bodyPr>
                    <a:lstStyle/>
                    <a:p>
                      <a:r>
                        <a:rPr kumimoji="1" lang="en-US" altLang="ja-JP" sz="600" b="1" dirty="0">
                          <a:solidFill>
                            <a:schemeClr val="tx1">
                              <a:lumMod val="65000"/>
                              <a:lumOff val="35000"/>
                            </a:schemeClr>
                          </a:solidFill>
                          <a:latin typeface="メイリオ" panose="020B0604030504040204" pitchFamily="50" charset="-128"/>
                          <a:ea typeface="メイリオ" panose="020B0604030504040204" pitchFamily="50" charset="-128"/>
                        </a:rPr>
                        <a:t>MicroUSB</a:t>
                      </a:r>
                      <a:endParaRPr kumimoji="1" lang="ja-JP" altLang="en-US" sz="600" b="1" dirty="0">
                        <a:solidFill>
                          <a:schemeClr val="tx1">
                            <a:lumMod val="65000"/>
                            <a:lumOff val="35000"/>
                          </a:schemeClr>
                        </a:solidFill>
                        <a:latin typeface="メイリオ" panose="020B0604030504040204" pitchFamily="50" charset="-128"/>
                        <a:ea typeface="メイリオ" panose="020B0604030504040204" pitchFamily="50" charset="-128"/>
                      </a:endParaRPr>
                    </a:p>
                  </p:txBody>
                </p:sp>
                <p:pic>
                  <p:nvPicPr>
                    <p:cNvPr id="173" name="図 172">
                      <a:extLst>
                        <a:ext uri="{FF2B5EF4-FFF2-40B4-BE49-F238E27FC236}">
                          <a16:creationId xmlns:a16="http://schemas.microsoft.com/office/drawing/2014/main" id="{C2696C3B-4058-8B84-A829-43C9000F4D3C}"/>
                        </a:ext>
                      </a:extLst>
                    </p:cNvPr>
                    <p:cNvPicPr>
                      <a:picLocks noChangeAspect="1"/>
                    </p:cNvPicPr>
                    <p:nvPr/>
                  </p:nvPicPr>
                  <p:blipFill rotWithShape="1">
                    <a:blip r:embed="rId11">
                      <a:extLst>
                        <a:ext uri="{28A0092B-C50C-407E-A947-70E740481C1C}">
                          <a14:useLocalDpi xmlns:a14="http://schemas.microsoft.com/office/drawing/2010/main" val="0"/>
                        </a:ext>
                      </a:extLst>
                    </a:blip>
                    <a:srcRect/>
                    <a:stretch/>
                  </p:blipFill>
                  <p:spPr>
                    <a:xfrm>
                      <a:off x="3394018" y="4178976"/>
                      <a:ext cx="287526" cy="343763"/>
                    </a:xfrm>
                    <a:prstGeom prst="rect">
                      <a:avLst/>
                    </a:prstGeom>
                  </p:spPr>
                </p:pic>
              </p:grpSp>
              <p:cxnSp>
                <p:nvCxnSpPr>
                  <p:cNvPr id="170" name="直線コネクタ 169">
                    <a:extLst>
                      <a:ext uri="{FF2B5EF4-FFF2-40B4-BE49-F238E27FC236}">
                        <a16:creationId xmlns:a16="http://schemas.microsoft.com/office/drawing/2014/main" id="{6B1D04E5-2C6D-0E33-DB62-0F4409B899A3}"/>
                      </a:ext>
                    </a:extLst>
                  </p:cNvPr>
                  <p:cNvCxnSpPr>
                    <a:cxnSpLocks/>
                  </p:cNvCxnSpPr>
                  <p:nvPr/>
                </p:nvCxnSpPr>
                <p:spPr>
                  <a:xfrm>
                    <a:off x="3904699" y="2935876"/>
                    <a:ext cx="645810" cy="465134"/>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1" name="直線矢印コネクタ 170">
                    <a:extLst>
                      <a:ext uri="{FF2B5EF4-FFF2-40B4-BE49-F238E27FC236}">
                        <a16:creationId xmlns:a16="http://schemas.microsoft.com/office/drawing/2014/main" id="{CACB6117-F720-AD30-2B97-219F4DA88032}"/>
                      </a:ext>
                    </a:extLst>
                  </p:cNvPr>
                  <p:cNvCxnSpPr>
                    <a:cxnSpLocks/>
                  </p:cNvCxnSpPr>
                  <p:nvPr/>
                </p:nvCxnSpPr>
                <p:spPr>
                  <a:xfrm flipV="1">
                    <a:off x="4550510" y="3310881"/>
                    <a:ext cx="168763" cy="79952"/>
                  </a:xfrm>
                  <a:prstGeom prst="straightConnector1">
                    <a:avLst/>
                  </a:prstGeom>
                  <a:ln>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74" name="直線コネクタ 173">
                  <a:extLst>
                    <a:ext uri="{FF2B5EF4-FFF2-40B4-BE49-F238E27FC236}">
                      <a16:creationId xmlns:a16="http://schemas.microsoft.com/office/drawing/2014/main" id="{12A14490-F64F-EF5F-1A4E-137943C27F6F}"/>
                    </a:ext>
                  </a:extLst>
                </p:cNvPr>
                <p:cNvCxnSpPr>
                  <a:cxnSpLocks/>
                </p:cNvCxnSpPr>
                <p:nvPr/>
              </p:nvCxnSpPr>
              <p:spPr>
                <a:xfrm flipV="1">
                  <a:off x="3802854" y="1994955"/>
                  <a:ext cx="3438053" cy="13881"/>
                </a:xfrm>
                <a:prstGeom prst="line">
                  <a:avLst/>
                </a:prstGeom>
                <a:ln w="1905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5" name="直線コネクタ 174">
                  <a:extLst>
                    <a:ext uri="{FF2B5EF4-FFF2-40B4-BE49-F238E27FC236}">
                      <a16:creationId xmlns:a16="http://schemas.microsoft.com/office/drawing/2014/main" id="{0644829B-EB77-DA9E-1BEE-BA40344C232B}"/>
                    </a:ext>
                  </a:extLst>
                </p:cNvPr>
                <p:cNvCxnSpPr>
                  <a:cxnSpLocks/>
                </p:cNvCxnSpPr>
                <p:nvPr/>
              </p:nvCxnSpPr>
              <p:spPr>
                <a:xfrm>
                  <a:off x="3786792" y="2990112"/>
                  <a:ext cx="3505910" cy="0"/>
                </a:xfrm>
                <a:prstGeom prst="line">
                  <a:avLst/>
                </a:prstGeom>
                <a:ln w="1905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grpSp>
          <p:pic>
            <p:nvPicPr>
              <p:cNvPr id="14" name="図 13">
                <a:extLst>
                  <a:ext uri="{FF2B5EF4-FFF2-40B4-BE49-F238E27FC236}">
                    <a16:creationId xmlns:a16="http://schemas.microsoft.com/office/drawing/2014/main" id="{380296DA-82A7-70AA-8BF5-3609D64C3264}"/>
                  </a:ext>
                </a:extLst>
              </p:cNvPr>
              <p:cNvPicPr>
                <a:picLocks noChangeAspect="1"/>
              </p:cNvPicPr>
              <p:nvPr/>
            </p:nvPicPr>
            <p:blipFill rotWithShape="1">
              <a:blip r:embed="rId12">
                <a:extLst>
                  <a:ext uri="{28A0092B-C50C-407E-A947-70E740481C1C}">
                    <a14:useLocalDpi xmlns:a14="http://schemas.microsoft.com/office/drawing/2010/main" val="0"/>
                  </a:ext>
                </a:extLst>
              </a:blip>
              <a:srcRect/>
              <a:stretch/>
            </p:blipFill>
            <p:spPr>
              <a:xfrm>
                <a:off x="5596261" y="2019935"/>
                <a:ext cx="828000" cy="828000"/>
              </a:xfrm>
              <a:prstGeom prst="rect">
                <a:avLst/>
              </a:prstGeom>
            </p:spPr>
          </p:pic>
          <p:pic>
            <p:nvPicPr>
              <p:cNvPr id="18" name="図 17">
                <a:extLst>
                  <a:ext uri="{FF2B5EF4-FFF2-40B4-BE49-F238E27FC236}">
                    <a16:creationId xmlns:a16="http://schemas.microsoft.com/office/drawing/2014/main" id="{D88ED47D-7DEF-D12F-FD06-AE3E32912AF6}"/>
                  </a:ext>
                </a:extLst>
              </p:cNvPr>
              <p:cNvPicPr>
                <a:picLocks noChangeAspect="1"/>
              </p:cNvPicPr>
              <p:nvPr/>
            </p:nvPicPr>
            <p:blipFill rotWithShape="1">
              <a:blip r:embed="rId13">
                <a:extLst>
                  <a:ext uri="{28A0092B-C50C-407E-A947-70E740481C1C}">
                    <a14:useLocalDpi xmlns:a14="http://schemas.microsoft.com/office/drawing/2010/main" val="0"/>
                  </a:ext>
                </a:extLst>
              </a:blip>
              <a:srcRect/>
              <a:stretch/>
            </p:blipFill>
            <p:spPr>
              <a:xfrm>
                <a:off x="5600265" y="2936682"/>
                <a:ext cx="828000" cy="828000"/>
              </a:xfrm>
              <a:prstGeom prst="rect">
                <a:avLst/>
              </a:prstGeom>
            </p:spPr>
          </p:pic>
          <p:pic>
            <p:nvPicPr>
              <p:cNvPr id="20" name="図 19">
                <a:extLst>
                  <a:ext uri="{FF2B5EF4-FFF2-40B4-BE49-F238E27FC236}">
                    <a16:creationId xmlns:a16="http://schemas.microsoft.com/office/drawing/2014/main" id="{FF32F809-DCE1-B1B7-98E0-F5B69319BA3D}"/>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5596261" y="1093119"/>
                <a:ext cx="828000" cy="828000"/>
              </a:xfrm>
              <a:prstGeom prst="rect">
                <a:avLst/>
              </a:prstGeom>
            </p:spPr>
          </p:pic>
          <p:pic>
            <p:nvPicPr>
              <p:cNvPr id="40" name="図 39">
                <a:extLst>
                  <a:ext uri="{FF2B5EF4-FFF2-40B4-BE49-F238E27FC236}">
                    <a16:creationId xmlns:a16="http://schemas.microsoft.com/office/drawing/2014/main" id="{99208B13-54AE-DA43-2A57-A214DB909D7C}"/>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7655683" y="1302147"/>
                <a:ext cx="646943" cy="534403"/>
              </a:xfrm>
              <a:prstGeom prst="ellipse">
                <a:avLst/>
              </a:prstGeom>
            </p:spPr>
          </p:pic>
          <p:sp>
            <p:nvSpPr>
              <p:cNvPr id="45" name="テキスト ボックス 44">
                <a:extLst>
                  <a:ext uri="{FF2B5EF4-FFF2-40B4-BE49-F238E27FC236}">
                    <a16:creationId xmlns:a16="http://schemas.microsoft.com/office/drawing/2014/main" id="{63CCB46F-29E8-B4F9-A13D-63EEC5036B24}"/>
                  </a:ext>
                </a:extLst>
              </p:cNvPr>
              <p:cNvSpPr txBox="1"/>
              <p:nvPr/>
            </p:nvSpPr>
            <p:spPr>
              <a:xfrm>
                <a:off x="6613838" y="957554"/>
                <a:ext cx="690243" cy="184666"/>
              </a:xfrm>
              <a:prstGeom prst="rect">
                <a:avLst/>
              </a:prstGeom>
              <a:noFill/>
            </p:spPr>
            <p:txBody>
              <a:bodyPr wrap="square" rtlCol="0">
                <a:spAutoFit/>
              </a:bodyPr>
              <a:lstStyle/>
              <a:p>
                <a:pPr algn="ctr"/>
                <a:r>
                  <a:rPr kumimoji="1" lang="en-US" altLang="ja-JP" sz="600" b="1" dirty="0">
                    <a:solidFill>
                      <a:schemeClr val="tx1">
                        <a:lumMod val="65000"/>
                        <a:lumOff val="35000"/>
                      </a:schemeClr>
                    </a:solidFill>
                    <a:latin typeface="メイリオ" panose="020B0604030504040204" pitchFamily="50" charset="-128"/>
                    <a:ea typeface="メイリオ" panose="020B0604030504040204" pitchFamily="50" charset="-128"/>
                  </a:rPr>
                  <a:t>Lightning</a:t>
                </a:r>
                <a:endParaRPr kumimoji="1" lang="ja-JP" altLang="en-US" sz="600" b="1"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nvGrpSpPr>
              <p:cNvPr id="73" name="グループ化 72">
                <a:extLst>
                  <a:ext uri="{FF2B5EF4-FFF2-40B4-BE49-F238E27FC236}">
                    <a16:creationId xmlns:a16="http://schemas.microsoft.com/office/drawing/2014/main" id="{61485218-FC95-538B-B446-9426EA67A2F8}"/>
                  </a:ext>
                </a:extLst>
              </p:cNvPr>
              <p:cNvGrpSpPr/>
              <p:nvPr/>
            </p:nvGrpSpPr>
            <p:grpSpPr>
              <a:xfrm>
                <a:off x="6758199" y="1136305"/>
                <a:ext cx="856371" cy="757282"/>
                <a:chOff x="6659919" y="1105215"/>
                <a:chExt cx="856371" cy="757282"/>
              </a:xfrm>
            </p:grpSpPr>
            <p:grpSp>
              <p:nvGrpSpPr>
                <p:cNvPr id="13" name="グループ化 12">
                  <a:extLst>
                    <a:ext uri="{FF2B5EF4-FFF2-40B4-BE49-F238E27FC236}">
                      <a16:creationId xmlns:a16="http://schemas.microsoft.com/office/drawing/2014/main" id="{B4486B6F-651B-77AF-1856-021F35D319FD}"/>
                    </a:ext>
                  </a:extLst>
                </p:cNvPr>
                <p:cNvGrpSpPr/>
                <p:nvPr/>
              </p:nvGrpSpPr>
              <p:grpSpPr>
                <a:xfrm>
                  <a:off x="6692307" y="1105215"/>
                  <a:ext cx="117838" cy="216009"/>
                  <a:chOff x="-1508217" y="1702965"/>
                  <a:chExt cx="621831" cy="1029884"/>
                </a:xfrm>
              </p:grpSpPr>
              <p:sp>
                <p:nvSpPr>
                  <p:cNvPr id="3" name="四角形: 角を丸くする 2">
                    <a:extLst>
                      <a:ext uri="{FF2B5EF4-FFF2-40B4-BE49-F238E27FC236}">
                        <a16:creationId xmlns:a16="http://schemas.microsoft.com/office/drawing/2014/main" id="{7046A2C7-82A1-DBAC-2EEA-7D575C46C7BF}"/>
                      </a:ext>
                    </a:extLst>
                  </p:cNvPr>
                  <p:cNvSpPr/>
                  <p:nvPr/>
                </p:nvSpPr>
                <p:spPr>
                  <a:xfrm>
                    <a:off x="-1508217" y="1702965"/>
                    <a:ext cx="621831" cy="1029884"/>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9D46F4F8-02B4-CDAA-3DA9-D3F0D4948633}"/>
                      </a:ext>
                    </a:extLst>
                  </p:cNvPr>
                  <p:cNvSpPr/>
                  <p:nvPr/>
                </p:nvSpPr>
                <p:spPr>
                  <a:xfrm>
                    <a:off x="-1245448" y="2578938"/>
                    <a:ext cx="108000" cy="108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F196011B-1ABE-10D0-BC60-202DE6AFE0BC}"/>
                      </a:ext>
                    </a:extLst>
                  </p:cNvPr>
                  <p:cNvSpPr/>
                  <p:nvPr/>
                </p:nvSpPr>
                <p:spPr>
                  <a:xfrm>
                    <a:off x="-1426682" y="1798130"/>
                    <a:ext cx="493642" cy="7220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5" name="グループ化 14">
                  <a:extLst>
                    <a:ext uri="{FF2B5EF4-FFF2-40B4-BE49-F238E27FC236}">
                      <a16:creationId xmlns:a16="http://schemas.microsoft.com/office/drawing/2014/main" id="{B335EF1E-9C96-98EE-8783-3E1699CB1144}"/>
                    </a:ext>
                  </a:extLst>
                </p:cNvPr>
                <p:cNvGrpSpPr/>
                <p:nvPr/>
              </p:nvGrpSpPr>
              <p:grpSpPr>
                <a:xfrm>
                  <a:off x="6659919" y="1350697"/>
                  <a:ext cx="196200" cy="253247"/>
                  <a:chOff x="-1485487" y="1685974"/>
                  <a:chExt cx="585258" cy="1029884"/>
                </a:xfrm>
              </p:grpSpPr>
              <p:sp>
                <p:nvSpPr>
                  <p:cNvPr id="16" name="四角形: 角を丸くする 15">
                    <a:extLst>
                      <a:ext uri="{FF2B5EF4-FFF2-40B4-BE49-F238E27FC236}">
                        <a16:creationId xmlns:a16="http://schemas.microsoft.com/office/drawing/2014/main" id="{98527D24-D52F-EB20-1FD6-6F43BF75AB1F}"/>
                      </a:ext>
                    </a:extLst>
                  </p:cNvPr>
                  <p:cNvSpPr/>
                  <p:nvPr/>
                </p:nvSpPr>
                <p:spPr>
                  <a:xfrm>
                    <a:off x="-1485487" y="1685974"/>
                    <a:ext cx="585258" cy="1029884"/>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楕円 16">
                    <a:extLst>
                      <a:ext uri="{FF2B5EF4-FFF2-40B4-BE49-F238E27FC236}">
                        <a16:creationId xmlns:a16="http://schemas.microsoft.com/office/drawing/2014/main" id="{EEEA44A5-6723-45EC-9546-07CAC217DF73}"/>
                      </a:ext>
                    </a:extLst>
                  </p:cNvPr>
                  <p:cNvSpPr/>
                  <p:nvPr/>
                </p:nvSpPr>
                <p:spPr>
                  <a:xfrm>
                    <a:off x="-1226894" y="2578948"/>
                    <a:ext cx="91162" cy="1299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2DD736DC-CFE1-A4D0-056A-C635704A29DD}"/>
                      </a:ext>
                    </a:extLst>
                  </p:cNvPr>
                  <p:cNvSpPr/>
                  <p:nvPr/>
                </p:nvSpPr>
                <p:spPr>
                  <a:xfrm>
                    <a:off x="-1421717" y="1796227"/>
                    <a:ext cx="457718" cy="75263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2" name="グループ化 31">
                  <a:extLst>
                    <a:ext uri="{FF2B5EF4-FFF2-40B4-BE49-F238E27FC236}">
                      <a16:creationId xmlns:a16="http://schemas.microsoft.com/office/drawing/2014/main" id="{DC778AAD-76DD-8DA0-4BF8-DA55D5BBE449}"/>
                    </a:ext>
                  </a:extLst>
                </p:cNvPr>
                <p:cNvGrpSpPr/>
                <p:nvPr/>
              </p:nvGrpSpPr>
              <p:grpSpPr>
                <a:xfrm>
                  <a:off x="6679128" y="1637616"/>
                  <a:ext cx="146919" cy="224881"/>
                  <a:chOff x="-1254342" y="3531236"/>
                  <a:chExt cx="892961" cy="934986"/>
                </a:xfrm>
              </p:grpSpPr>
              <p:sp>
                <p:nvSpPr>
                  <p:cNvPr id="22" name="四角形: 角を丸くする 21">
                    <a:extLst>
                      <a:ext uri="{FF2B5EF4-FFF2-40B4-BE49-F238E27FC236}">
                        <a16:creationId xmlns:a16="http://schemas.microsoft.com/office/drawing/2014/main" id="{C7A584CA-EFC3-9575-72B0-CB4716432173}"/>
                      </a:ext>
                    </a:extLst>
                  </p:cNvPr>
                  <p:cNvSpPr/>
                  <p:nvPr/>
                </p:nvSpPr>
                <p:spPr>
                  <a:xfrm>
                    <a:off x="-1254342" y="3531236"/>
                    <a:ext cx="892961" cy="934986"/>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a:extLst>
                      <a:ext uri="{FF2B5EF4-FFF2-40B4-BE49-F238E27FC236}">
                        <a16:creationId xmlns:a16="http://schemas.microsoft.com/office/drawing/2014/main" id="{66C5AECD-03E2-236B-03A3-F316FBCE0325}"/>
                      </a:ext>
                    </a:extLst>
                  </p:cNvPr>
                  <p:cNvSpPr/>
                  <p:nvPr/>
                </p:nvSpPr>
                <p:spPr>
                  <a:xfrm>
                    <a:off x="-1156870" y="3667018"/>
                    <a:ext cx="701738" cy="2894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0" name="グループ化 29">
                    <a:extLst>
                      <a:ext uri="{FF2B5EF4-FFF2-40B4-BE49-F238E27FC236}">
                        <a16:creationId xmlns:a16="http://schemas.microsoft.com/office/drawing/2014/main" id="{3023AD6D-8BDE-7C2A-7E01-58AE16868F8E}"/>
                      </a:ext>
                    </a:extLst>
                  </p:cNvPr>
                  <p:cNvGrpSpPr/>
                  <p:nvPr/>
                </p:nvGrpSpPr>
                <p:grpSpPr>
                  <a:xfrm>
                    <a:off x="-1015366" y="3991919"/>
                    <a:ext cx="421293" cy="360362"/>
                    <a:chOff x="1275619" y="3974762"/>
                    <a:chExt cx="421293" cy="360362"/>
                  </a:xfrm>
                </p:grpSpPr>
                <p:sp>
                  <p:nvSpPr>
                    <p:cNvPr id="24" name="楕円 23">
                      <a:extLst>
                        <a:ext uri="{FF2B5EF4-FFF2-40B4-BE49-F238E27FC236}">
                          <a16:creationId xmlns:a16="http://schemas.microsoft.com/office/drawing/2014/main" id="{5DE9FD94-8587-5B4B-2E12-13D5BB27EDF3}"/>
                        </a:ext>
                      </a:extLst>
                    </p:cNvPr>
                    <p:cNvSpPr/>
                    <p:nvPr/>
                  </p:nvSpPr>
                  <p:spPr>
                    <a:xfrm>
                      <a:off x="1275619" y="3974762"/>
                      <a:ext cx="421293" cy="360362"/>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id="{615FC7DF-08AE-670E-0224-C8BA73FE6D30}"/>
                        </a:ext>
                      </a:extLst>
                    </p:cNvPr>
                    <p:cNvSpPr/>
                    <p:nvPr/>
                  </p:nvSpPr>
                  <p:spPr>
                    <a:xfrm>
                      <a:off x="1415550" y="4102206"/>
                      <a:ext cx="142114" cy="116610"/>
                    </a:xfrm>
                    <a:prstGeom prst="ellips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47" name="テキスト ボックス 46">
                  <a:extLst>
                    <a:ext uri="{FF2B5EF4-FFF2-40B4-BE49-F238E27FC236}">
                      <a16:creationId xmlns:a16="http://schemas.microsoft.com/office/drawing/2014/main" id="{0D2F6DE9-C103-A493-89E4-AD22FCD8F9A4}"/>
                    </a:ext>
                  </a:extLst>
                </p:cNvPr>
                <p:cNvSpPr txBox="1"/>
                <p:nvPr/>
              </p:nvSpPr>
              <p:spPr>
                <a:xfrm>
                  <a:off x="6809398" y="1111690"/>
                  <a:ext cx="690243" cy="184666"/>
                </a:xfrm>
                <a:prstGeom prst="rect">
                  <a:avLst/>
                </a:prstGeom>
                <a:noFill/>
              </p:spPr>
              <p:txBody>
                <a:bodyPr wrap="square" rtlCol="0">
                  <a:spAutoFit/>
                </a:bodyPr>
                <a:lstStyle/>
                <a:p>
                  <a:r>
                    <a:rPr kumimoji="1" lang="en-US" altLang="ja-JP" sz="600" dirty="0">
                      <a:solidFill>
                        <a:schemeClr val="tx1">
                          <a:lumMod val="65000"/>
                          <a:lumOff val="35000"/>
                        </a:schemeClr>
                      </a:solidFill>
                      <a:latin typeface="メイリオ" panose="020B0604030504040204" pitchFamily="50" charset="-128"/>
                      <a:ea typeface="メイリオ" panose="020B0604030504040204" pitchFamily="50" charset="-128"/>
                    </a:rPr>
                    <a:t>iphone</a:t>
                  </a:r>
                  <a:endParaRPr kumimoji="1" lang="ja-JP" altLang="en-US"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0F19D8F8-68AC-6E6B-AFBC-BC21225B2A7B}"/>
                    </a:ext>
                  </a:extLst>
                </p:cNvPr>
                <p:cNvSpPr txBox="1"/>
                <p:nvPr/>
              </p:nvSpPr>
              <p:spPr>
                <a:xfrm>
                  <a:off x="6819056" y="1369992"/>
                  <a:ext cx="690243" cy="184666"/>
                </a:xfrm>
                <a:prstGeom prst="rect">
                  <a:avLst/>
                </a:prstGeom>
                <a:noFill/>
              </p:spPr>
              <p:txBody>
                <a:bodyPr wrap="square" rtlCol="0">
                  <a:spAutoFit/>
                </a:bodyPr>
                <a:lstStyle/>
                <a:p>
                  <a:r>
                    <a:rPr kumimoji="1" lang="en-US" altLang="ja-JP" sz="600" dirty="0">
                      <a:solidFill>
                        <a:schemeClr val="tx1">
                          <a:lumMod val="65000"/>
                          <a:lumOff val="35000"/>
                        </a:schemeClr>
                      </a:solidFill>
                      <a:latin typeface="メイリオ" panose="020B0604030504040204" pitchFamily="50" charset="-128"/>
                      <a:ea typeface="メイリオ" panose="020B0604030504040204" pitchFamily="50" charset="-128"/>
                    </a:rPr>
                    <a:t>ipad</a:t>
                  </a:r>
                  <a:endParaRPr kumimoji="1" lang="ja-JP" altLang="en-US"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7E3A7B75-A775-A9CB-F21B-0FAF1ACBA49D}"/>
                    </a:ext>
                  </a:extLst>
                </p:cNvPr>
                <p:cNvSpPr txBox="1"/>
                <p:nvPr/>
              </p:nvSpPr>
              <p:spPr>
                <a:xfrm>
                  <a:off x="6826047" y="1654614"/>
                  <a:ext cx="690243" cy="184666"/>
                </a:xfrm>
                <a:prstGeom prst="rect">
                  <a:avLst/>
                </a:prstGeom>
                <a:noFill/>
              </p:spPr>
              <p:txBody>
                <a:bodyPr wrap="square" rtlCol="0">
                  <a:spAutoFit/>
                </a:bodyPr>
                <a:lstStyle/>
                <a:p>
                  <a:r>
                    <a:rPr kumimoji="1" lang="en-US" altLang="ja-JP" sz="600" dirty="0">
                      <a:solidFill>
                        <a:schemeClr val="tx1">
                          <a:lumMod val="65000"/>
                          <a:lumOff val="35000"/>
                        </a:schemeClr>
                      </a:solidFill>
                      <a:latin typeface="メイリオ" panose="020B0604030504040204" pitchFamily="50" charset="-128"/>
                      <a:ea typeface="メイリオ" panose="020B0604030504040204" pitchFamily="50" charset="-128"/>
                    </a:rPr>
                    <a:t>ipod</a:t>
                  </a:r>
                  <a:endParaRPr kumimoji="1" lang="ja-JP" altLang="en-US"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cxnSp>
            <p:nvCxnSpPr>
              <p:cNvPr id="53" name="直線コネクタ 52">
                <a:extLst>
                  <a:ext uri="{FF2B5EF4-FFF2-40B4-BE49-F238E27FC236}">
                    <a16:creationId xmlns:a16="http://schemas.microsoft.com/office/drawing/2014/main" id="{11624DD0-D6C6-E1F2-0FFC-B87C13D2B53B}"/>
                  </a:ext>
                </a:extLst>
              </p:cNvPr>
              <p:cNvCxnSpPr>
                <a:cxnSpLocks/>
              </p:cNvCxnSpPr>
              <p:nvPr/>
            </p:nvCxnSpPr>
            <p:spPr>
              <a:xfrm>
                <a:off x="7223407" y="1065781"/>
                <a:ext cx="373018" cy="7409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DF7A95F5-2DCA-5AB1-FA6B-521C3A7BE9A2}"/>
                  </a:ext>
                </a:extLst>
              </p:cNvPr>
              <p:cNvCxnSpPr>
                <a:cxnSpLocks/>
              </p:cNvCxnSpPr>
              <p:nvPr/>
            </p:nvCxnSpPr>
            <p:spPr>
              <a:xfrm>
                <a:off x="7598485" y="1139871"/>
                <a:ext cx="168213" cy="280125"/>
              </a:xfrm>
              <a:prstGeom prst="straightConnector1">
                <a:avLst/>
              </a:prstGeom>
              <a:ln>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82" name="図 81">
                <a:extLst>
                  <a:ext uri="{FF2B5EF4-FFF2-40B4-BE49-F238E27FC236}">
                    <a16:creationId xmlns:a16="http://schemas.microsoft.com/office/drawing/2014/main" id="{BB6FC881-B6BB-C087-8137-CEB2A246D8FD}"/>
                  </a:ext>
                </a:extLst>
              </p:cNvPr>
              <p:cNvPicPr>
                <a:picLocks noChangeAspect="1"/>
              </p:cNvPicPr>
              <p:nvPr/>
            </p:nvPicPr>
            <p:blipFill rotWithShape="1">
              <a:blip r:embed="rId16">
                <a:extLst>
                  <a:ext uri="{28A0092B-C50C-407E-A947-70E740481C1C}">
                    <a14:useLocalDpi xmlns:a14="http://schemas.microsoft.com/office/drawing/2010/main" val="0"/>
                  </a:ext>
                </a:extLst>
              </a:blip>
              <a:srcRect/>
              <a:stretch/>
            </p:blipFill>
            <p:spPr>
              <a:xfrm>
                <a:off x="7732614" y="2172451"/>
                <a:ext cx="582996" cy="584274"/>
              </a:xfrm>
              <a:prstGeom prst="ellipse">
                <a:avLst/>
              </a:prstGeom>
            </p:spPr>
          </p:pic>
          <p:sp>
            <p:nvSpPr>
              <p:cNvPr id="83" name="テキスト ボックス 82">
                <a:extLst>
                  <a:ext uri="{FF2B5EF4-FFF2-40B4-BE49-F238E27FC236}">
                    <a16:creationId xmlns:a16="http://schemas.microsoft.com/office/drawing/2014/main" id="{FB1003E8-F83F-C7C0-66A5-A10F55C5072D}"/>
                  </a:ext>
                </a:extLst>
              </p:cNvPr>
              <p:cNvSpPr txBox="1"/>
              <p:nvPr/>
            </p:nvSpPr>
            <p:spPr>
              <a:xfrm>
                <a:off x="6677167" y="2138252"/>
                <a:ext cx="402386" cy="184666"/>
              </a:xfrm>
              <a:prstGeom prst="rect">
                <a:avLst/>
              </a:prstGeom>
              <a:noFill/>
            </p:spPr>
            <p:txBody>
              <a:bodyPr wrap="square" rtlCol="0">
                <a:spAutoFit/>
              </a:bodyPr>
              <a:lstStyle/>
              <a:p>
                <a:pPr algn="ctr"/>
                <a:r>
                  <a:rPr kumimoji="1" lang="en-US" altLang="ja-JP" sz="600" b="1" dirty="0">
                    <a:solidFill>
                      <a:schemeClr val="tx1">
                        <a:lumMod val="65000"/>
                        <a:lumOff val="35000"/>
                      </a:schemeClr>
                    </a:solidFill>
                    <a:latin typeface="メイリオ" panose="020B0604030504040204" pitchFamily="50" charset="-128"/>
                    <a:ea typeface="メイリオ" panose="020B0604030504040204" pitchFamily="50" charset="-128"/>
                  </a:rPr>
                  <a:t>USB</a:t>
                </a:r>
                <a:endParaRPr kumimoji="1" lang="ja-JP" altLang="en-US" sz="600" b="1" dirty="0">
                  <a:solidFill>
                    <a:schemeClr val="tx1">
                      <a:lumMod val="65000"/>
                      <a:lumOff val="35000"/>
                    </a:schemeClr>
                  </a:solidFill>
                  <a:latin typeface="メイリオ" panose="020B0604030504040204" pitchFamily="50" charset="-128"/>
                  <a:ea typeface="メイリオ" panose="020B0604030504040204" pitchFamily="50" charset="-128"/>
                </a:endParaRPr>
              </a:p>
            </p:txBody>
          </p:sp>
          <p:cxnSp>
            <p:nvCxnSpPr>
              <p:cNvPr id="84" name="直線コネクタ 83">
                <a:extLst>
                  <a:ext uri="{FF2B5EF4-FFF2-40B4-BE49-F238E27FC236}">
                    <a16:creationId xmlns:a16="http://schemas.microsoft.com/office/drawing/2014/main" id="{DFA6A103-D4F2-CE2F-9E4B-4CC72A21064A}"/>
                  </a:ext>
                </a:extLst>
              </p:cNvPr>
              <p:cNvCxnSpPr>
                <a:cxnSpLocks/>
              </p:cNvCxnSpPr>
              <p:nvPr/>
            </p:nvCxnSpPr>
            <p:spPr>
              <a:xfrm>
                <a:off x="7052116" y="2230485"/>
                <a:ext cx="429354" cy="10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5" name="直線矢印コネクタ 84">
                <a:extLst>
                  <a:ext uri="{FF2B5EF4-FFF2-40B4-BE49-F238E27FC236}">
                    <a16:creationId xmlns:a16="http://schemas.microsoft.com/office/drawing/2014/main" id="{7836F3FD-5990-6AAE-DD67-8959F583819C}"/>
                  </a:ext>
                </a:extLst>
              </p:cNvPr>
              <p:cNvCxnSpPr>
                <a:cxnSpLocks/>
              </p:cNvCxnSpPr>
              <p:nvPr/>
            </p:nvCxnSpPr>
            <p:spPr>
              <a:xfrm>
                <a:off x="7479222" y="2230485"/>
                <a:ext cx="325345" cy="111825"/>
              </a:xfrm>
              <a:prstGeom prst="straightConnector1">
                <a:avLst/>
              </a:prstGeom>
              <a:ln>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37294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982</TotalTime>
  <Words>93</Words>
  <Application>Microsoft Office PowerPoint</Application>
  <PresentationFormat>画面に合わせる (4:3)</PresentationFormat>
  <Paragraphs>24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達也</dc:creator>
  <cp:lastModifiedBy>NEED - SAKAGUCHI</cp:lastModifiedBy>
  <cp:revision>55</cp:revision>
  <dcterms:created xsi:type="dcterms:W3CDTF">2023-01-27T06:17:12Z</dcterms:created>
  <dcterms:modified xsi:type="dcterms:W3CDTF">2024-11-19T02:39:54Z</dcterms:modified>
</cp:coreProperties>
</file>