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FAC"/>
    <a:srgbClr val="E3EEF0"/>
    <a:srgbClr val="76C6FE"/>
    <a:srgbClr val="B4B0AD"/>
    <a:srgbClr val="DCAE8C"/>
    <a:srgbClr val="E65090"/>
    <a:srgbClr val="C51F23"/>
    <a:srgbClr val="DBC8A7"/>
    <a:srgbClr val="000000"/>
    <a:srgbClr val="FAE2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950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31877" y="119743"/>
            <a:ext cx="8880246" cy="6618514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　　　　　　　　　　　　　　　　　　　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A6DE8F07-3CEC-866F-2687-5D6066254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33" y="1365526"/>
            <a:ext cx="3835908" cy="3835908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3282" y="5410154"/>
            <a:ext cx="8457436" cy="1237148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(OTG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ベーシックフォルム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4249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色のオシャレなカラーが映える！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OTG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機能を備えた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U3654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439592" y="5535032"/>
            <a:ext cx="330108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:65×22.3×8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■機能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:Type-A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3740681" y="5525827"/>
            <a:ext cx="35847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本体カラーと容量を下記よりお選びください。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ブラック・ゴールド・レッド・ディープピンク・オレンジ・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ライトグリーン・ブルー・ ネイビー・パープル・シルバー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■容量：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4GB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8GB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16GB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64GB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C1FA003-4918-03DE-C17E-B20A2AEC4595}"/>
              </a:ext>
            </a:extLst>
          </p:cNvPr>
          <p:cNvGrpSpPr/>
          <p:nvPr/>
        </p:nvGrpSpPr>
        <p:grpSpPr>
          <a:xfrm>
            <a:off x="7353285" y="5499169"/>
            <a:ext cx="1755148" cy="1095682"/>
            <a:chOff x="7419879" y="2906476"/>
            <a:chExt cx="1755148" cy="1095682"/>
          </a:xfrm>
        </p:grpSpPr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DDCB1A83-FB60-32DD-75AB-0059C4FB5565}"/>
                </a:ext>
              </a:extLst>
            </p:cNvPr>
            <p:cNvSpPr txBox="1"/>
            <p:nvPr/>
          </p:nvSpPr>
          <p:spPr>
            <a:xfrm>
              <a:off x="7523915" y="3571271"/>
              <a:ext cx="1072997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シルク</a:t>
              </a:r>
              <a:endPara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altLang="ja-JP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W30×H10</a:t>
              </a:r>
              <a:r>
                <a:rPr lang="ja-JP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㎜</a:t>
              </a:r>
              <a:endParaRPr lang="ja-JP" altLang="en-US" sz="1100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D872B098-0C97-46A4-45BD-AE799C96E82D}"/>
                </a:ext>
              </a:extLst>
            </p:cNvPr>
            <p:cNvGrpSpPr/>
            <p:nvPr/>
          </p:nvGrpSpPr>
          <p:grpSpPr>
            <a:xfrm>
              <a:off x="7419879" y="2906476"/>
              <a:ext cx="1755148" cy="738934"/>
              <a:chOff x="6038773" y="3035832"/>
              <a:chExt cx="1755148" cy="738934"/>
            </a:xfrm>
          </p:grpSpPr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04B82924-B778-619F-B3DF-01BF265F7D78}"/>
                  </a:ext>
                </a:extLst>
              </p:cNvPr>
              <p:cNvSpPr txBox="1"/>
              <p:nvPr/>
            </p:nvSpPr>
            <p:spPr>
              <a:xfrm>
                <a:off x="6275160" y="3035832"/>
                <a:ext cx="151876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ja-JP" alt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・名入れ</a:t>
                </a:r>
                <a:endParaRPr lang="ja-JP" altLang="en-US" sz="1200" b="1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29" name="図 28">
                <a:extLst>
                  <a:ext uri="{FF2B5EF4-FFF2-40B4-BE49-F238E27FC236}">
                    <a16:creationId xmlns:a16="http://schemas.microsoft.com/office/drawing/2014/main" id="{C8E03885-F6F3-93B7-994A-FDC1C564DD4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423" t="43655" r="23892" b="35821"/>
              <a:stretch/>
            </p:blipFill>
            <p:spPr>
              <a:xfrm>
                <a:off x="6038773" y="3294073"/>
                <a:ext cx="1210526" cy="480693"/>
              </a:xfrm>
              <a:prstGeom prst="rect">
                <a:avLst/>
              </a:prstGeom>
            </p:spPr>
          </p:pic>
        </p:grpSp>
      </p:grp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1C90F21-2AF4-DAEA-3EE0-06C487B65354}"/>
              </a:ext>
            </a:extLst>
          </p:cNvPr>
          <p:cNvSpPr txBox="1"/>
          <p:nvPr/>
        </p:nvSpPr>
        <p:spPr>
          <a:xfrm>
            <a:off x="439592" y="1302750"/>
            <a:ext cx="274084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本体カラーは</a:t>
            </a:r>
            <a:r>
              <a: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色からお選びいただけます。</a:t>
            </a:r>
            <a:endParaRPr lang="ja-JP" altLang="en-US" sz="105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C48719-313E-F094-F0DA-6DE091A80AF7}"/>
              </a:ext>
            </a:extLst>
          </p:cNvPr>
          <p:cNvGrpSpPr/>
          <p:nvPr/>
        </p:nvGrpSpPr>
        <p:grpSpPr>
          <a:xfrm>
            <a:off x="531526" y="1595855"/>
            <a:ext cx="2777456" cy="210467"/>
            <a:chOff x="4782516" y="6250645"/>
            <a:chExt cx="2777456" cy="210467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B496BB7E-9B20-F17A-DDE5-F0E2DC850451}"/>
                </a:ext>
              </a:extLst>
            </p:cNvPr>
            <p:cNvSpPr/>
            <p:nvPr/>
          </p:nvSpPr>
          <p:spPr>
            <a:xfrm>
              <a:off x="4782516" y="6250645"/>
              <a:ext cx="210467" cy="2104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85362067-0867-CC96-C691-CDFF36B42773}"/>
                </a:ext>
              </a:extLst>
            </p:cNvPr>
            <p:cNvSpPr/>
            <p:nvPr/>
          </p:nvSpPr>
          <p:spPr>
            <a:xfrm>
              <a:off x="5058741" y="6250645"/>
              <a:ext cx="210467" cy="210467"/>
            </a:xfrm>
            <a:prstGeom prst="rect">
              <a:avLst/>
            </a:prstGeom>
            <a:solidFill>
              <a:srgbClr val="DBC8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1B4482CA-0569-5DCA-5961-AA5C87B476F0}"/>
                </a:ext>
              </a:extLst>
            </p:cNvPr>
            <p:cNvSpPr/>
            <p:nvPr/>
          </p:nvSpPr>
          <p:spPr>
            <a:xfrm>
              <a:off x="5349253" y="6250645"/>
              <a:ext cx="210467" cy="210467"/>
            </a:xfrm>
            <a:prstGeom prst="rect">
              <a:avLst/>
            </a:prstGeom>
            <a:solidFill>
              <a:srgbClr val="C51F2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981340A8-C829-BF69-EC26-3219B011B6EE}"/>
                </a:ext>
              </a:extLst>
            </p:cNvPr>
            <p:cNvSpPr/>
            <p:nvPr/>
          </p:nvSpPr>
          <p:spPr>
            <a:xfrm>
              <a:off x="5630241" y="6250645"/>
              <a:ext cx="210467" cy="210467"/>
            </a:xfrm>
            <a:prstGeom prst="rect">
              <a:avLst/>
            </a:prstGeom>
            <a:solidFill>
              <a:srgbClr val="E6509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E6E666EB-AEAD-3D65-A4FD-6ACE8C2B2432}"/>
                </a:ext>
              </a:extLst>
            </p:cNvPr>
            <p:cNvSpPr/>
            <p:nvPr/>
          </p:nvSpPr>
          <p:spPr>
            <a:xfrm>
              <a:off x="5920754" y="6250645"/>
              <a:ext cx="210467" cy="2104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9F77D3AB-C343-26FC-8933-06D9F49D45B9}"/>
                </a:ext>
              </a:extLst>
            </p:cNvPr>
            <p:cNvSpPr/>
            <p:nvPr/>
          </p:nvSpPr>
          <p:spPr>
            <a:xfrm>
              <a:off x="6211267" y="6250645"/>
              <a:ext cx="210467" cy="21046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D5F0D5C-0D51-1899-C35F-54A64FDB0BE6}"/>
                </a:ext>
              </a:extLst>
            </p:cNvPr>
            <p:cNvSpPr/>
            <p:nvPr/>
          </p:nvSpPr>
          <p:spPr>
            <a:xfrm>
              <a:off x="6487492" y="6250645"/>
              <a:ext cx="210467" cy="210467"/>
            </a:xfrm>
            <a:prstGeom prst="rect">
              <a:avLst/>
            </a:prstGeom>
            <a:solidFill>
              <a:srgbClr val="76C6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9B4890F-42C3-BA47-E12A-445219ED62F6}"/>
                </a:ext>
              </a:extLst>
            </p:cNvPr>
            <p:cNvSpPr/>
            <p:nvPr/>
          </p:nvSpPr>
          <p:spPr>
            <a:xfrm>
              <a:off x="6778004" y="6250645"/>
              <a:ext cx="210467" cy="21046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D7A6C82-EB06-5B46-2F2B-A93017B21DDC}"/>
                </a:ext>
              </a:extLst>
            </p:cNvPr>
            <p:cNvSpPr/>
            <p:nvPr/>
          </p:nvSpPr>
          <p:spPr>
            <a:xfrm>
              <a:off x="7058992" y="6250645"/>
              <a:ext cx="210467" cy="21046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8434918-5A8E-1863-2B7B-508B853A1EB9}"/>
                </a:ext>
              </a:extLst>
            </p:cNvPr>
            <p:cNvSpPr/>
            <p:nvPr/>
          </p:nvSpPr>
          <p:spPr>
            <a:xfrm>
              <a:off x="7349505" y="6250645"/>
              <a:ext cx="210467" cy="210467"/>
            </a:xfrm>
            <a:prstGeom prst="rect">
              <a:avLst/>
            </a:prstGeom>
            <a:solidFill>
              <a:srgbClr val="B3AFA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573EBC-26EF-C034-AC88-21CF274DBB8C}"/>
              </a:ext>
            </a:extLst>
          </p:cNvPr>
          <p:cNvSpPr txBox="1"/>
          <p:nvPr/>
        </p:nvSpPr>
        <p:spPr>
          <a:xfrm>
            <a:off x="281994" y="5000769"/>
            <a:ext cx="858001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b="1" dirty="0"/>
              <a:t>USB On-The-Go</a:t>
            </a:r>
            <a:r>
              <a:rPr lang="ja-JP" altLang="en-US" sz="800" dirty="0"/>
              <a:t>（略して</a:t>
            </a:r>
            <a:r>
              <a:rPr lang="en-US" altLang="ja-JP" sz="800" b="1" dirty="0"/>
              <a:t>USB OTG</a:t>
            </a:r>
            <a:r>
              <a:rPr lang="ja-JP" altLang="en-US" sz="800" dirty="0"/>
              <a:t>）は、</a:t>
            </a:r>
            <a:r>
              <a:rPr lang="en-US" altLang="ja-JP" sz="800" dirty="0"/>
              <a:t>PC</a:t>
            </a:r>
            <a:r>
              <a:rPr lang="ja-JP" altLang="en-US" sz="800" dirty="0"/>
              <a:t>を介さずにプリンター、デジカメ、スマホなどの</a:t>
            </a:r>
            <a:r>
              <a:rPr lang="en-US" altLang="ja-JP" sz="800" dirty="0"/>
              <a:t>USB</a:t>
            </a:r>
            <a:r>
              <a:rPr lang="ja-JP" altLang="en-US" sz="800" dirty="0"/>
              <a:t>機器同士を直接接続できる規格です。この</a:t>
            </a:r>
            <a:r>
              <a:rPr lang="en-US" altLang="ja-JP" sz="800" dirty="0"/>
              <a:t>USB OTG</a:t>
            </a:r>
            <a:r>
              <a:rPr lang="ja-JP" altLang="en-US" sz="800" dirty="0"/>
              <a:t>に対応した</a:t>
            </a:r>
            <a:r>
              <a:rPr lang="en-US" altLang="ja-JP" sz="800" dirty="0"/>
              <a:t>USB</a:t>
            </a:r>
            <a:r>
              <a:rPr lang="ja-JP" altLang="en-US" sz="800" dirty="0"/>
              <a:t>メモリならば、ケーブルや</a:t>
            </a:r>
            <a:r>
              <a:rPr lang="en-US" altLang="ja-JP" sz="800" dirty="0"/>
              <a:t>PC</a:t>
            </a:r>
            <a:r>
              <a:rPr lang="ja-JP" altLang="en-US" sz="800" dirty="0"/>
              <a:t>を使わずにスマートフォンゃタブレットから直接</a:t>
            </a:r>
            <a:r>
              <a:rPr lang="en-US" altLang="ja-JP" sz="800" dirty="0"/>
              <a:t>USB</a:t>
            </a:r>
            <a:r>
              <a:rPr lang="ja-JP" altLang="en-US" sz="800" dirty="0"/>
              <a:t>メモリーにデータを保存したり、ほかのデバイスにデータを移動することが出来ます。</a:t>
            </a: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7DE41F50-63D9-03EF-1A4B-BEECD531182A}"/>
              </a:ext>
            </a:extLst>
          </p:cNvPr>
          <p:cNvGrpSpPr/>
          <p:nvPr/>
        </p:nvGrpSpPr>
        <p:grpSpPr>
          <a:xfrm>
            <a:off x="3571849" y="1338423"/>
            <a:ext cx="477233" cy="488245"/>
            <a:chOff x="7482418" y="1057663"/>
            <a:chExt cx="601180" cy="615052"/>
          </a:xfrm>
        </p:grpSpPr>
        <p:pic>
          <p:nvPicPr>
            <p:cNvPr id="12" name="グラフィックス 11">
              <a:extLst>
                <a:ext uri="{FF2B5EF4-FFF2-40B4-BE49-F238E27FC236}">
                  <a16:creationId xmlns:a16="http://schemas.microsoft.com/office/drawing/2014/main" id="{5A16CEC0-D620-F6B5-A759-7260D3DDA5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26186" y="1057663"/>
              <a:ext cx="507448" cy="568956"/>
            </a:xfrm>
            <a:prstGeom prst="rect">
              <a:avLst/>
            </a:prstGeom>
          </p:spPr>
        </p:pic>
        <p:pic>
          <p:nvPicPr>
            <p:cNvPr id="19" name="グラフィックス 18">
              <a:extLst>
                <a:ext uri="{FF2B5EF4-FFF2-40B4-BE49-F238E27FC236}">
                  <a16:creationId xmlns:a16="http://schemas.microsoft.com/office/drawing/2014/main" id="{98104C2F-8A56-077E-C960-E596FA657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482418" y="1503633"/>
              <a:ext cx="601180" cy="169082"/>
            </a:xfrm>
            <a:prstGeom prst="rect">
              <a:avLst/>
            </a:prstGeom>
          </p:spPr>
        </p:pic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AE114987-6163-0720-51BA-55466A8E1EEC}"/>
              </a:ext>
            </a:extLst>
          </p:cNvPr>
          <p:cNvGrpSpPr/>
          <p:nvPr/>
        </p:nvGrpSpPr>
        <p:grpSpPr>
          <a:xfrm>
            <a:off x="4133477" y="1338423"/>
            <a:ext cx="477233" cy="488245"/>
            <a:chOff x="8194133" y="1060014"/>
            <a:chExt cx="601180" cy="615052"/>
          </a:xfrm>
        </p:grpSpPr>
        <p:pic>
          <p:nvPicPr>
            <p:cNvPr id="16" name="グラフィックス 15">
              <a:extLst>
                <a:ext uri="{FF2B5EF4-FFF2-40B4-BE49-F238E27FC236}">
                  <a16:creationId xmlns:a16="http://schemas.microsoft.com/office/drawing/2014/main" id="{311F1E07-37DA-7282-0A27-7E5AE8F04B8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238429" y="1060014"/>
              <a:ext cx="512588" cy="590254"/>
            </a:xfrm>
            <a:prstGeom prst="rect">
              <a:avLst/>
            </a:prstGeom>
          </p:spPr>
        </p:pic>
        <p:pic>
          <p:nvPicPr>
            <p:cNvPr id="40" name="グラフィックス 39">
              <a:extLst>
                <a:ext uri="{FF2B5EF4-FFF2-40B4-BE49-F238E27FC236}">
                  <a16:creationId xmlns:a16="http://schemas.microsoft.com/office/drawing/2014/main" id="{DC818F1B-25FF-34A9-8F17-C31E0B8E05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8194133" y="1505984"/>
              <a:ext cx="601180" cy="169082"/>
            </a:xfrm>
            <a:prstGeom prst="rect">
              <a:avLst/>
            </a:prstGeom>
          </p:spPr>
        </p:pic>
      </p:grpSp>
      <p:pic>
        <p:nvPicPr>
          <p:cNvPr id="59" name="図 58">
            <a:extLst>
              <a:ext uri="{FF2B5EF4-FFF2-40B4-BE49-F238E27FC236}">
                <a16:creationId xmlns:a16="http://schemas.microsoft.com/office/drawing/2014/main" id="{689C4899-3C32-E39C-1127-6BA2612B213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08293">
            <a:off x="5584914" y="1956988"/>
            <a:ext cx="2015992" cy="2320735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93A80BD3-2EEA-9D8E-D7DC-90C9181AC88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70" y="2947757"/>
            <a:ext cx="849565" cy="849565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ADD33668-1DD7-AD74-D372-6C6241E0606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769" y="1965711"/>
            <a:ext cx="835357" cy="835357"/>
          </a:xfrm>
          <a:prstGeom prst="rect">
            <a:avLst/>
          </a:prstGeom>
        </p:spPr>
      </p:pic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858EF8C9-E007-2ACB-5D96-05C9BD4447BE}"/>
              </a:ext>
            </a:extLst>
          </p:cNvPr>
          <p:cNvCxnSpPr>
            <a:cxnSpLocks/>
          </p:cNvCxnSpPr>
          <p:nvPr/>
        </p:nvCxnSpPr>
        <p:spPr>
          <a:xfrm flipH="1">
            <a:off x="5982469" y="4041672"/>
            <a:ext cx="193445" cy="22013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7EE83667-0B92-69E7-7F1F-A8146E512806}"/>
              </a:ext>
            </a:extLst>
          </p:cNvPr>
          <p:cNvCxnSpPr/>
          <p:nvPr/>
        </p:nvCxnSpPr>
        <p:spPr>
          <a:xfrm flipH="1">
            <a:off x="4740619" y="4261802"/>
            <a:ext cx="124185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47B707A0-8DBE-07B6-0410-A9D88FECFE4A}"/>
              </a:ext>
            </a:extLst>
          </p:cNvPr>
          <p:cNvSpPr txBox="1"/>
          <p:nvPr/>
        </p:nvSpPr>
        <p:spPr>
          <a:xfrm>
            <a:off x="4665838" y="3818906"/>
            <a:ext cx="128151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PC</a:t>
            </a:r>
            <a:r>
              <a:rPr kumimoji="1" lang="ja-JP" altLang="en-US" sz="900" dirty="0"/>
              <a:t>との接続に</a:t>
            </a:r>
            <a:endParaRPr kumimoji="1" lang="en-US" altLang="ja-JP" sz="900" dirty="0"/>
          </a:p>
          <a:p>
            <a:r>
              <a:rPr kumimoji="1" lang="en-US" altLang="ja-JP" sz="1600" dirty="0"/>
              <a:t>USB Type-A</a:t>
            </a:r>
            <a:endParaRPr kumimoji="1" lang="ja-JP" altLang="en-US" sz="1600" dirty="0"/>
          </a:p>
        </p:txBody>
      </p:sp>
      <p:cxnSp>
        <p:nvCxnSpPr>
          <p:cNvPr id="76" name="直線コネクタ 75">
            <a:extLst>
              <a:ext uri="{FF2B5EF4-FFF2-40B4-BE49-F238E27FC236}">
                <a16:creationId xmlns:a16="http://schemas.microsoft.com/office/drawing/2014/main" id="{3DD0FB69-4BBE-05A6-6A39-64C983C201F5}"/>
              </a:ext>
            </a:extLst>
          </p:cNvPr>
          <p:cNvCxnSpPr>
            <a:cxnSpLocks/>
          </p:cNvCxnSpPr>
          <p:nvPr/>
        </p:nvCxnSpPr>
        <p:spPr>
          <a:xfrm flipH="1">
            <a:off x="6988738" y="1871839"/>
            <a:ext cx="170165" cy="20459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AE2CD99C-CC40-6B8B-BE9C-9014DF32C880}"/>
              </a:ext>
            </a:extLst>
          </p:cNvPr>
          <p:cNvCxnSpPr>
            <a:cxnSpLocks/>
          </p:cNvCxnSpPr>
          <p:nvPr/>
        </p:nvCxnSpPr>
        <p:spPr>
          <a:xfrm flipH="1">
            <a:off x="7158903" y="1881231"/>
            <a:ext cx="1385041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796F0AA2-0817-8A9B-843C-787B19C1ACFE}"/>
              </a:ext>
            </a:extLst>
          </p:cNvPr>
          <p:cNvSpPr txBox="1"/>
          <p:nvPr/>
        </p:nvSpPr>
        <p:spPr>
          <a:xfrm>
            <a:off x="6908376" y="1380188"/>
            <a:ext cx="16893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/>
              <a:t>スマホ・タブレットの接続に</a:t>
            </a:r>
            <a:endParaRPr kumimoji="1" lang="en-US" altLang="ja-JP" sz="900" dirty="0"/>
          </a:p>
          <a:p>
            <a:pPr algn="r"/>
            <a:r>
              <a:rPr kumimoji="1" lang="en-US" altLang="ja-JP" sz="1600" dirty="0"/>
              <a:t>USB Type-C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5B98D8B0-5F76-999B-34A9-EC88E731930D}"/>
              </a:ext>
            </a:extLst>
          </p:cNvPr>
          <p:cNvSpPr txBox="1"/>
          <p:nvPr/>
        </p:nvSpPr>
        <p:spPr>
          <a:xfrm>
            <a:off x="5278371" y="4502131"/>
            <a:ext cx="25331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2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WAY</a:t>
            </a:r>
            <a:r>
              <a:rPr lang="ja-JP" altLang="en-US" sz="12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コネクタで様々な機器に対応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932</TotalTime>
  <Words>217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49</cp:revision>
  <dcterms:created xsi:type="dcterms:W3CDTF">2023-01-27T06:17:12Z</dcterms:created>
  <dcterms:modified xsi:type="dcterms:W3CDTF">2026-01-05T06:35:30Z</dcterms:modified>
</cp:coreProperties>
</file>