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0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淡色スタイル 3 - アクセント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97" d="100"/>
          <a:sy n="97" d="100"/>
        </p:scale>
        <p:origin x="90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39497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409039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885169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101995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95473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173974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89262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67898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900452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295383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942055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506744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D54CF084-E3CD-A94B-30FA-18B8AB754E15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33425" y="2139697"/>
            <a:ext cx="3086100" cy="3086100"/>
          </a:xfrm>
          <a:prstGeom prst="rect">
            <a:avLst/>
          </a:prstGeom>
        </p:spPr>
      </p:pic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EE4E1947-7003-6693-43B1-2AD78DB40425}"/>
              </a:ext>
            </a:extLst>
          </p:cNvPr>
          <p:cNvSpPr txBox="1"/>
          <p:nvPr/>
        </p:nvSpPr>
        <p:spPr>
          <a:xfrm>
            <a:off x="186852" y="495106"/>
            <a:ext cx="3840142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ja-JP" altLang="en-US" sz="1600" b="0" i="0" dirty="0">
                <a:solidFill>
                  <a:srgbClr val="333333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品番</a:t>
            </a:r>
            <a:r>
              <a:rPr lang="en-US" altLang="ja-JP" sz="1600" b="0" i="0" dirty="0">
                <a:solidFill>
                  <a:srgbClr val="333333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:</a:t>
            </a:r>
            <a:r>
              <a:rPr lang="en-US" altLang="ja-JP" sz="1600" dirty="0">
                <a:solidFill>
                  <a:srgbClr val="333333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D3087</a:t>
            </a:r>
          </a:p>
          <a:p>
            <a:pPr algn="l"/>
            <a:r>
              <a:rPr lang="ja-JP" altLang="en-US" sz="2400" b="1" u="sng" dirty="0">
                <a:solidFill>
                  <a:srgbClr val="333333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フォトフレームクロック</a:t>
            </a:r>
            <a:endParaRPr lang="ja-JP" altLang="en-US" sz="2400" b="1" i="0" u="sng" dirty="0">
              <a:solidFill>
                <a:srgbClr val="333333"/>
              </a:solidFill>
              <a:effectLst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E655E493-0DEC-FD04-C9D7-EE2F18375678}"/>
              </a:ext>
            </a:extLst>
          </p:cNvPr>
          <p:cNvSpPr txBox="1"/>
          <p:nvPr/>
        </p:nvSpPr>
        <p:spPr>
          <a:xfrm>
            <a:off x="253366" y="1210336"/>
            <a:ext cx="249459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上代</a:t>
            </a:r>
            <a:r>
              <a:rPr kumimoji="1"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:\1,200(</a:t>
            </a:r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税込</a:t>
            </a:r>
            <a:r>
              <a:rPr kumimoji="1"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\1,320)</a:t>
            </a:r>
            <a:endParaRPr kumimoji="1" lang="ja-JP" altLang="en-US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5" name="テキスト ボックス 34">
            <a:extLst>
              <a:ext uri="{FF2B5EF4-FFF2-40B4-BE49-F238E27FC236}">
                <a16:creationId xmlns:a16="http://schemas.microsoft.com/office/drawing/2014/main" id="{5D5E7559-D070-C0B3-CEA3-8BA7B7339398}"/>
              </a:ext>
            </a:extLst>
          </p:cNvPr>
          <p:cNvSpPr txBox="1"/>
          <p:nvPr/>
        </p:nvSpPr>
        <p:spPr>
          <a:xfrm>
            <a:off x="323035" y="5444098"/>
            <a:ext cx="95410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000" dirty="0"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kumimoji="1" lang="ja-JP" altLang="en-US" sz="10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名入れ範囲</a:t>
            </a:r>
          </a:p>
        </p:txBody>
      </p:sp>
      <p:graphicFrame>
        <p:nvGraphicFramePr>
          <p:cNvPr id="49" name="表 49">
            <a:extLst>
              <a:ext uri="{FF2B5EF4-FFF2-40B4-BE49-F238E27FC236}">
                <a16:creationId xmlns:a16="http://schemas.microsoft.com/office/drawing/2014/main" id="{114C68E5-951A-FCED-205F-C8AE03A877E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00896771"/>
              </p:ext>
            </p:extLst>
          </p:nvPr>
        </p:nvGraphicFramePr>
        <p:xfrm>
          <a:off x="4717553" y="2673535"/>
          <a:ext cx="4122148" cy="1899378"/>
        </p:xfrm>
        <a:graphic>
          <a:graphicData uri="http://schemas.openxmlformats.org/drawingml/2006/table">
            <a:tbl>
              <a:tblPr firstCol="1" lastCol="1" bandRow="1">
                <a:tableStyleId>{8799B23B-EC83-4686-B30A-512413B5E67A}</a:tableStyleId>
              </a:tblPr>
              <a:tblGrid>
                <a:gridCol w="1135868">
                  <a:extLst>
                    <a:ext uri="{9D8B030D-6E8A-4147-A177-3AD203B41FA5}">
                      <a16:colId xmlns:a16="http://schemas.microsoft.com/office/drawing/2014/main" val="2618808635"/>
                    </a:ext>
                  </a:extLst>
                </a:gridCol>
                <a:gridCol w="2986280">
                  <a:extLst>
                    <a:ext uri="{9D8B030D-6E8A-4147-A177-3AD203B41FA5}">
                      <a16:colId xmlns:a16="http://schemas.microsoft.com/office/drawing/2014/main" val="1924190400"/>
                    </a:ext>
                  </a:extLst>
                </a:gridCol>
              </a:tblGrid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</a:rPr>
                        <a:t>商品サイズ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</a:rPr>
                        <a:t>190×185×20</a:t>
                      </a: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</a:rPr>
                        <a:t>㎜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2070867"/>
                  </a:ext>
                </a:extLst>
              </a:tr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重量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240g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86202944"/>
                  </a:ext>
                </a:extLst>
              </a:tr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材質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HIPS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他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58700430"/>
                  </a:ext>
                </a:extLst>
              </a:tr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カラー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ホワイト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07260710"/>
                  </a:ext>
                </a:extLst>
              </a:tr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機能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カレンダー・時計・温度計・アラーム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43296121"/>
                  </a:ext>
                </a:extLst>
              </a:tr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備考</a:t>
                      </a:r>
                      <a:endParaRPr kumimoji="1" lang="en-US" altLang="ja-JP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化粧箱サイズ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(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入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)200×195×25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㎜</a:t>
                      </a:r>
                      <a:endParaRPr kumimoji="1" lang="en-US" altLang="ja-JP" sz="900" b="1" dirty="0">
                        <a:solidFill>
                          <a:schemeClr val="tx1"/>
                        </a:solidFill>
                      </a:endParaRPr>
                    </a:p>
                    <a:p>
                      <a:pPr algn="l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単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4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電池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×2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本使用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(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別売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)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87333050"/>
                  </a:ext>
                </a:extLst>
              </a:tr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梱入数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60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83921165"/>
                  </a:ext>
                </a:extLst>
              </a:tr>
            </a:tbl>
          </a:graphicData>
        </a:graphic>
      </p:graphicFrame>
      <p:sp>
        <p:nvSpPr>
          <p:cNvPr id="50" name="テキスト ボックス 49">
            <a:extLst>
              <a:ext uri="{FF2B5EF4-FFF2-40B4-BE49-F238E27FC236}">
                <a16:creationId xmlns:a16="http://schemas.microsoft.com/office/drawing/2014/main" id="{919E710D-6133-16D4-318A-05CA66FB5736}"/>
              </a:ext>
            </a:extLst>
          </p:cNvPr>
          <p:cNvSpPr txBox="1"/>
          <p:nvPr/>
        </p:nvSpPr>
        <p:spPr>
          <a:xfrm>
            <a:off x="4630467" y="2427955"/>
            <a:ext cx="82586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000" dirty="0"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kumimoji="1" lang="ja-JP" altLang="en-US" sz="10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商品情報</a:t>
            </a: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96330DE5-5203-5D5B-7573-FF0E5C7911FE}"/>
              </a:ext>
            </a:extLst>
          </p:cNvPr>
          <p:cNvSpPr txBox="1"/>
          <p:nvPr/>
        </p:nvSpPr>
        <p:spPr>
          <a:xfrm>
            <a:off x="278675" y="1593668"/>
            <a:ext cx="2635658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ポストカードが入るサイズのフォトフレーム時計</a:t>
            </a:r>
            <a:endParaRPr kumimoji="1" lang="en-US" altLang="ja-JP" sz="11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名入れサイズが広く、訴求効果抜群！</a:t>
            </a:r>
          </a:p>
        </p:txBody>
      </p:sp>
      <p:grpSp>
        <p:nvGrpSpPr>
          <p:cNvPr id="26" name="グループ化 25">
            <a:extLst>
              <a:ext uri="{FF2B5EF4-FFF2-40B4-BE49-F238E27FC236}">
                <a16:creationId xmlns:a16="http://schemas.microsoft.com/office/drawing/2014/main" id="{4FE1BC42-EF35-A382-6A11-611037176A17}"/>
              </a:ext>
            </a:extLst>
          </p:cNvPr>
          <p:cNvGrpSpPr/>
          <p:nvPr/>
        </p:nvGrpSpPr>
        <p:grpSpPr>
          <a:xfrm>
            <a:off x="1262742" y="5495109"/>
            <a:ext cx="2195154" cy="1010193"/>
            <a:chOff x="1254034" y="5468983"/>
            <a:chExt cx="2195154" cy="1010193"/>
          </a:xfrm>
        </p:grpSpPr>
        <p:sp>
          <p:nvSpPr>
            <p:cNvPr id="36" name="四角形: 角を丸くする 35">
              <a:extLst>
                <a:ext uri="{FF2B5EF4-FFF2-40B4-BE49-F238E27FC236}">
                  <a16:creationId xmlns:a16="http://schemas.microsoft.com/office/drawing/2014/main" id="{BE6CDB24-B91C-B157-FC3B-03C41509F31D}"/>
                </a:ext>
              </a:extLst>
            </p:cNvPr>
            <p:cNvSpPr/>
            <p:nvPr/>
          </p:nvSpPr>
          <p:spPr>
            <a:xfrm>
              <a:off x="1254034" y="5468983"/>
              <a:ext cx="2168435" cy="1010193"/>
            </a:xfrm>
            <a:prstGeom prst="roundRect">
              <a:avLst>
                <a:gd name="adj" fmla="val 3372"/>
              </a:avLst>
            </a:prstGeom>
            <a:noFill/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0" name="テキスト ボックス 29">
              <a:extLst>
                <a:ext uri="{FF2B5EF4-FFF2-40B4-BE49-F238E27FC236}">
                  <a16:creationId xmlns:a16="http://schemas.microsoft.com/office/drawing/2014/main" id="{3BB61EFD-0EA1-0EA5-9E7A-B4BBA69D447B}"/>
                </a:ext>
              </a:extLst>
            </p:cNvPr>
            <p:cNvSpPr txBox="1"/>
            <p:nvPr/>
          </p:nvSpPr>
          <p:spPr>
            <a:xfrm>
              <a:off x="2169671" y="6154731"/>
              <a:ext cx="1279517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050" b="1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W150×H25mm</a:t>
              </a:r>
              <a:endParaRPr kumimoji="1" lang="ja-JP" altLang="en-US" sz="1050" b="1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pic>
        <p:nvPicPr>
          <p:cNvPr id="18" name="図 17">
            <a:extLst>
              <a:ext uri="{FF2B5EF4-FFF2-40B4-BE49-F238E27FC236}">
                <a16:creationId xmlns:a16="http://schemas.microsoft.com/office/drawing/2014/main" id="{EA6294C4-B700-FD3B-238E-928946294BA9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362074" y="5543549"/>
            <a:ext cx="892066" cy="923926"/>
          </a:xfrm>
          <a:prstGeom prst="rect">
            <a:avLst/>
          </a:prstGeom>
        </p:spPr>
      </p:pic>
      <p:grpSp>
        <p:nvGrpSpPr>
          <p:cNvPr id="22" name="グループ化 21">
            <a:extLst>
              <a:ext uri="{FF2B5EF4-FFF2-40B4-BE49-F238E27FC236}">
                <a16:creationId xmlns:a16="http://schemas.microsoft.com/office/drawing/2014/main" id="{C6CF23E4-F821-1F83-F57C-0D95C9234DFF}"/>
              </a:ext>
            </a:extLst>
          </p:cNvPr>
          <p:cNvGrpSpPr/>
          <p:nvPr/>
        </p:nvGrpSpPr>
        <p:grpSpPr>
          <a:xfrm>
            <a:off x="7732550" y="611454"/>
            <a:ext cx="1296255" cy="1504868"/>
            <a:chOff x="7770495" y="417883"/>
            <a:chExt cx="1296255" cy="1504868"/>
          </a:xfrm>
        </p:grpSpPr>
        <p:sp>
          <p:nvSpPr>
            <p:cNvPr id="42" name="四角形: 角を丸くする 41">
              <a:extLst>
                <a:ext uri="{FF2B5EF4-FFF2-40B4-BE49-F238E27FC236}">
                  <a16:creationId xmlns:a16="http://schemas.microsoft.com/office/drawing/2014/main" id="{29D115DE-07B2-4A0D-6DEB-7376736A87A3}"/>
                </a:ext>
              </a:extLst>
            </p:cNvPr>
            <p:cNvSpPr/>
            <p:nvPr/>
          </p:nvSpPr>
          <p:spPr>
            <a:xfrm>
              <a:off x="7770495" y="609599"/>
              <a:ext cx="1267058" cy="1313152"/>
            </a:xfrm>
            <a:prstGeom prst="roundRect">
              <a:avLst>
                <a:gd name="adj" fmla="val 2042"/>
              </a:avLst>
            </a:prstGeom>
            <a:solidFill>
              <a:schemeClr val="bg1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43" name="四角形: 角を丸くする 42">
              <a:extLst>
                <a:ext uri="{FF2B5EF4-FFF2-40B4-BE49-F238E27FC236}">
                  <a16:creationId xmlns:a16="http://schemas.microsoft.com/office/drawing/2014/main" id="{234BFB9B-941D-0782-82D1-89FD13DC2BC0}"/>
                </a:ext>
              </a:extLst>
            </p:cNvPr>
            <p:cNvSpPr/>
            <p:nvPr/>
          </p:nvSpPr>
          <p:spPr>
            <a:xfrm>
              <a:off x="7893056" y="417883"/>
              <a:ext cx="1038135" cy="243839"/>
            </a:xfrm>
            <a:prstGeom prst="roundRect">
              <a:avLst>
                <a:gd name="adj" fmla="val 9875"/>
              </a:avLst>
            </a:prstGeom>
            <a:solidFill>
              <a:schemeClr val="bg1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100" b="1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基本機能</a:t>
              </a:r>
            </a:p>
          </p:txBody>
        </p:sp>
        <p:sp>
          <p:nvSpPr>
            <p:cNvPr id="47" name="テキスト ボックス 46">
              <a:extLst>
                <a:ext uri="{FF2B5EF4-FFF2-40B4-BE49-F238E27FC236}">
                  <a16:creationId xmlns:a16="http://schemas.microsoft.com/office/drawing/2014/main" id="{82AE5D35-88F3-5F32-B75E-BCEC04CFE073}"/>
                </a:ext>
              </a:extLst>
            </p:cNvPr>
            <p:cNvSpPr txBox="1"/>
            <p:nvPr/>
          </p:nvSpPr>
          <p:spPr>
            <a:xfrm>
              <a:off x="7872192" y="680016"/>
              <a:ext cx="1194558" cy="123110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2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・アラーム</a:t>
              </a:r>
              <a:endPara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r>
                <a:rPr kumimoji="1" lang="ja-JP" altLang="en-US" sz="12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・時計</a:t>
              </a:r>
              <a:endPara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r>
                <a:rPr kumimoji="1" lang="ja-JP" altLang="en-US" sz="12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・日付</a:t>
              </a:r>
              <a:r>
                <a:rPr kumimoji="1" lang="ja-JP" altLang="en-US" sz="14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表示</a:t>
              </a:r>
              <a:endPara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r>
                <a:rPr kumimoji="1" lang="ja-JP" altLang="en-US" sz="12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・温度計</a:t>
              </a:r>
              <a:endPara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r>
                <a:rPr kumimoji="1" lang="ja-JP" altLang="en-US" sz="12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・誕生日アラーム</a:t>
              </a:r>
              <a:endPara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r>
                <a:rPr kumimoji="1" lang="ja-JP" altLang="en-US" sz="12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・ｶｳﾝﾄﾀﾞｳﾝﾀｲﾏｰ</a:t>
              </a:r>
            </a:p>
          </p:txBody>
        </p:sp>
      </p:grpSp>
      <p:pic>
        <p:nvPicPr>
          <p:cNvPr id="19" name="図 18">
            <a:extLst>
              <a:ext uri="{FF2B5EF4-FFF2-40B4-BE49-F238E27FC236}">
                <a16:creationId xmlns:a16="http://schemas.microsoft.com/office/drawing/2014/main" id="{45273A38-BBCD-6DA4-F2EE-5A5821490BBA}"/>
              </a:ext>
            </a:extLst>
          </p:cNvPr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783800" y="834018"/>
            <a:ext cx="1313153" cy="1313153"/>
          </a:xfrm>
          <a:prstGeom prst="rect">
            <a:avLst/>
          </a:prstGeom>
        </p:spPr>
      </p:pic>
      <p:grpSp>
        <p:nvGrpSpPr>
          <p:cNvPr id="20" name="グループ化 19">
            <a:extLst>
              <a:ext uri="{FF2B5EF4-FFF2-40B4-BE49-F238E27FC236}">
                <a16:creationId xmlns:a16="http://schemas.microsoft.com/office/drawing/2014/main" id="{7B5BF82E-2B86-3DCE-16CA-D4919BC65FEF}"/>
              </a:ext>
            </a:extLst>
          </p:cNvPr>
          <p:cNvGrpSpPr/>
          <p:nvPr/>
        </p:nvGrpSpPr>
        <p:grpSpPr>
          <a:xfrm>
            <a:off x="6223375" y="864920"/>
            <a:ext cx="1687552" cy="1230957"/>
            <a:chOff x="6256298" y="647699"/>
            <a:chExt cx="1687552" cy="1230957"/>
          </a:xfrm>
        </p:grpSpPr>
        <p:cxnSp>
          <p:nvCxnSpPr>
            <p:cNvPr id="21" name="直線矢印コネクタ 20">
              <a:extLst>
                <a:ext uri="{FF2B5EF4-FFF2-40B4-BE49-F238E27FC236}">
                  <a16:creationId xmlns:a16="http://schemas.microsoft.com/office/drawing/2014/main" id="{CA739AFB-2C2A-EF1C-4455-1E39B4D68473}"/>
                </a:ext>
              </a:extLst>
            </p:cNvPr>
            <p:cNvCxnSpPr>
              <a:cxnSpLocks/>
            </p:cNvCxnSpPr>
            <p:nvPr/>
          </p:nvCxnSpPr>
          <p:spPr>
            <a:xfrm>
              <a:off x="7334250" y="914400"/>
              <a:ext cx="9525" cy="666750"/>
            </a:xfrm>
            <a:prstGeom prst="straightConnector1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直線矢印コネクタ 23">
              <a:extLst>
                <a:ext uri="{FF2B5EF4-FFF2-40B4-BE49-F238E27FC236}">
                  <a16:creationId xmlns:a16="http://schemas.microsoft.com/office/drawing/2014/main" id="{8C47FA29-8B7A-2596-ACFA-D5BBF88D8CA2}"/>
                </a:ext>
              </a:extLst>
            </p:cNvPr>
            <p:cNvCxnSpPr>
              <a:cxnSpLocks/>
            </p:cNvCxnSpPr>
            <p:nvPr/>
          </p:nvCxnSpPr>
          <p:spPr>
            <a:xfrm>
              <a:off x="6267450" y="1647825"/>
              <a:ext cx="981075" cy="0"/>
            </a:xfrm>
            <a:prstGeom prst="straightConnector1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7" name="グループ化 16">
              <a:extLst>
                <a:ext uri="{FF2B5EF4-FFF2-40B4-BE49-F238E27FC236}">
                  <a16:creationId xmlns:a16="http://schemas.microsoft.com/office/drawing/2014/main" id="{9515030F-41EA-61BF-FE42-2A7059FABAEB}"/>
                </a:ext>
              </a:extLst>
            </p:cNvPr>
            <p:cNvGrpSpPr/>
            <p:nvPr/>
          </p:nvGrpSpPr>
          <p:grpSpPr>
            <a:xfrm>
              <a:off x="6256298" y="647699"/>
              <a:ext cx="1687552" cy="1230957"/>
              <a:chOff x="6256298" y="647699"/>
              <a:chExt cx="1687552" cy="1230957"/>
            </a:xfrm>
          </p:grpSpPr>
          <p:pic>
            <p:nvPicPr>
              <p:cNvPr id="10" name="図 9">
                <a:extLst>
                  <a:ext uri="{FF2B5EF4-FFF2-40B4-BE49-F238E27FC236}">
                    <a16:creationId xmlns:a16="http://schemas.microsoft.com/office/drawing/2014/main" id="{86777F11-7B1B-5ECC-9821-49D7E69EED5E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5" cstate="screen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/>
            </p:blipFill>
            <p:spPr>
              <a:xfrm>
                <a:off x="6256298" y="842245"/>
                <a:ext cx="1095375" cy="752476"/>
              </a:xfrm>
              <a:prstGeom prst="rect">
                <a:avLst/>
              </a:prstGeom>
            </p:spPr>
          </p:pic>
          <p:sp>
            <p:nvSpPr>
              <p:cNvPr id="31" name="テキスト ボックス 30">
                <a:extLst>
                  <a:ext uri="{FF2B5EF4-FFF2-40B4-BE49-F238E27FC236}">
                    <a16:creationId xmlns:a16="http://schemas.microsoft.com/office/drawing/2014/main" id="{34C137BC-48DC-D5D6-2B84-5DBD01773282}"/>
                  </a:ext>
                </a:extLst>
              </p:cNvPr>
              <p:cNvSpPr txBox="1"/>
              <p:nvPr/>
            </p:nvSpPr>
            <p:spPr>
              <a:xfrm>
                <a:off x="6438901" y="647699"/>
                <a:ext cx="736004" cy="2308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kumimoji="1" lang="ja-JP" altLang="en-US" sz="900" dirty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  <a:t>写真サイズ</a:t>
                </a:r>
              </a:p>
            </p:txBody>
          </p:sp>
          <p:sp>
            <p:nvSpPr>
              <p:cNvPr id="33" name="テキスト ボックス 32">
                <a:extLst>
                  <a:ext uri="{FF2B5EF4-FFF2-40B4-BE49-F238E27FC236}">
                    <a16:creationId xmlns:a16="http://schemas.microsoft.com/office/drawing/2014/main" id="{76FEC63F-1336-5378-E45B-BA3C1450C450}"/>
                  </a:ext>
                </a:extLst>
              </p:cNvPr>
              <p:cNvSpPr txBox="1"/>
              <p:nvPr/>
            </p:nvSpPr>
            <p:spPr>
              <a:xfrm>
                <a:off x="7296151" y="1152524"/>
                <a:ext cx="647699" cy="2308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kumimoji="1" lang="en-US" altLang="ja-JP" sz="900" dirty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  <a:t>100</a:t>
                </a:r>
                <a:r>
                  <a:rPr kumimoji="1" lang="ja-JP" altLang="en-US" sz="900" dirty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  <a:t>㎜</a:t>
                </a:r>
              </a:p>
            </p:txBody>
          </p:sp>
          <p:sp>
            <p:nvSpPr>
              <p:cNvPr id="34" name="テキスト ボックス 33">
                <a:extLst>
                  <a:ext uri="{FF2B5EF4-FFF2-40B4-BE49-F238E27FC236}">
                    <a16:creationId xmlns:a16="http://schemas.microsoft.com/office/drawing/2014/main" id="{61774C3D-A807-F400-C7B6-B1C7EFCE24A9}"/>
                  </a:ext>
                </a:extLst>
              </p:cNvPr>
              <p:cNvSpPr txBox="1"/>
              <p:nvPr/>
            </p:nvSpPr>
            <p:spPr>
              <a:xfrm>
                <a:off x="6543676" y="1647824"/>
                <a:ext cx="647699" cy="2308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kumimoji="1" lang="en-US" altLang="ja-JP" sz="900" dirty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  <a:t>150</a:t>
                </a:r>
                <a:r>
                  <a:rPr kumimoji="1" lang="ja-JP" altLang="en-US" sz="900" dirty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  <a:t>㎜</a:t>
                </a:r>
              </a:p>
            </p:txBody>
          </p:sp>
        </p:grpSp>
      </p:grp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D9EBFB3B-EF21-6D33-1D2F-81E22C12EF26}"/>
              </a:ext>
            </a:extLst>
          </p:cNvPr>
          <p:cNvSpPr/>
          <p:nvPr/>
        </p:nvSpPr>
        <p:spPr>
          <a:xfrm>
            <a:off x="0" y="0"/>
            <a:ext cx="9144000" cy="313509"/>
          </a:xfrm>
          <a:prstGeom prst="rect">
            <a:avLst/>
          </a:prstGeom>
          <a:gradFill>
            <a:gsLst>
              <a:gs pos="7000">
                <a:schemeClr val="accent1">
                  <a:lumMod val="5000"/>
                  <a:lumOff val="95000"/>
                </a:schemeClr>
              </a:gs>
              <a:gs pos="44000">
                <a:srgbClr val="7030A0"/>
              </a:gs>
            </a:gsLst>
            <a:lin ang="6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kumimoji="1" lang="ja-JP" altLang="en-US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4536B978-4BA8-DBEC-37CB-A8133DC93B9F}"/>
              </a:ext>
            </a:extLst>
          </p:cNvPr>
          <p:cNvSpPr/>
          <p:nvPr/>
        </p:nvSpPr>
        <p:spPr>
          <a:xfrm rot="10800000">
            <a:off x="0" y="6667500"/>
            <a:ext cx="9144000" cy="190500"/>
          </a:xfrm>
          <a:prstGeom prst="rect">
            <a:avLst/>
          </a:prstGeom>
          <a:gradFill>
            <a:gsLst>
              <a:gs pos="7000">
                <a:schemeClr val="accent1">
                  <a:lumMod val="5000"/>
                  <a:lumOff val="95000"/>
                </a:schemeClr>
              </a:gs>
              <a:gs pos="44000">
                <a:srgbClr val="7030A0"/>
              </a:gs>
            </a:gsLst>
            <a:lin ang="6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grpSp>
        <p:nvGrpSpPr>
          <p:cNvPr id="6" name="グループ化 5">
            <a:extLst>
              <a:ext uri="{FF2B5EF4-FFF2-40B4-BE49-F238E27FC236}">
                <a16:creationId xmlns:a16="http://schemas.microsoft.com/office/drawing/2014/main" id="{3D413439-D36C-A277-0C9F-48F8F1115626}"/>
              </a:ext>
            </a:extLst>
          </p:cNvPr>
          <p:cNvGrpSpPr/>
          <p:nvPr/>
        </p:nvGrpSpPr>
        <p:grpSpPr>
          <a:xfrm>
            <a:off x="4616107" y="4703957"/>
            <a:ext cx="4421446" cy="1628321"/>
            <a:chOff x="4572000" y="4834493"/>
            <a:chExt cx="4421446" cy="1628321"/>
          </a:xfrm>
        </p:grpSpPr>
        <p:cxnSp>
          <p:nvCxnSpPr>
            <p:cNvPr id="8" name="直線コネクタ 7">
              <a:extLst>
                <a:ext uri="{FF2B5EF4-FFF2-40B4-BE49-F238E27FC236}">
                  <a16:creationId xmlns:a16="http://schemas.microsoft.com/office/drawing/2014/main" id="{281CBC52-BAC8-F713-6506-7284AA080DD7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5420043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直線コネクタ 8">
              <a:extLst>
                <a:ext uri="{FF2B5EF4-FFF2-40B4-BE49-F238E27FC236}">
                  <a16:creationId xmlns:a16="http://schemas.microsoft.com/office/drawing/2014/main" id="{D4CA887C-0FB7-A57C-AC0D-BCC9A749D38D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5682858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直線コネクタ 10">
              <a:extLst>
                <a:ext uri="{FF2B5EF4-FFF2-40B4-BE49-F238E27FC236}">
                  <a16:creationId xmlns:a16="http://schemas.microsoft.com/office/drawing/2014/main" id="{29AFD9C3-12F2-6C97-3A4E-13B4E66B2AB4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5946630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直線コネクタ 11">
              <a:extLst>
                <a:ext uri="{FF2B5EF4-FFF2-40B4-BE49-F238E27FC236}">
                  <a16:creationId xmlns:a16="http://schemas.microsoft.com/office/drawing/2014/main" id="{A7B8178C-8D95-B7EB-8D40-0142732FFA2B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6216794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直線コネクタ 12">
              <a:extLst>
                <a:ext uri="{FF2B5EF4-FFF2-40B4-BE49-F238E27FC236}">
                  <a16:creationId xmlns:a16="http://schemas.microsoft.com/office/drawing/2014/main" id="{37478053-F529-2792-B7A4-EC3C3AE440F4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6462814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直線コネクタ 13">
              <a:extLst>
                <a:ext uri="{FF2B5EF4-FFF2-40B4-BE49-F238E27FC236}">
                  <a16:creationId xmlns:a16="http://schemas.microsoft.com/office/drawing/2014/main" id="{5F867BBC-3820-EBE9-7C5B-87AE97717DE6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5160900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テキスト ボックス 14">
              <a:extLst>
                <a:ext uri="{FF2B5EF4-FFF2-40B4-BE49-F238E27FC236}">
                  <a16:creationId xmlns:a16="http://schemas.microsoft.com/office/drawing/2014/main" id="{4B43D4ED-95B7-B57B-B78C-49C6575C5BFA}"/>
                </a:ext>
              </a:extLst>
            </p:cNvPr>
            <p:cNvSpPr txBox="1"/>
            <p:nvPr/>
          </p:nvSpPr>
          <p:spPr>
            <a:xfrm>
              <a:off x="4572000" y="4834493"/>
              <a:ext cx="82586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1100" dirty="0"/>
                <a:t>memo</a:t>
              </a:r>
              <a:endParaRPr kumimoji="1" lang="ja-JP" altLang="en-US" sz="1100" dirty="0"/>
            </a:p>
          </p:txBody>
        </p:sp>
      </p:grpSp>
    </p:spTree>
    <p:extLst>
      <p:ext uri="{BB962C8B-B14F-4D97-AF65-F5344CB8AC3E}">
        <p14:creationId xmlns:p14="http://schemas.microsoft.com/office/powerpoint/2010/main" val="32838093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489</TotalTime>
  <Words>100</Words>
  <Application>Microsoft Office PowerPoint</Application>
  <PresentationFormat>画面に合わせる (4:3)</PresentationFormat>
  <Paragraphs>34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Meiryo UI</vt:lpstr>
      <vt:lpstr>メイリオ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達也</dc:creator>
  <cp:lastModifiedBy>CO LTD NEED</cp:lastModifiedBy>
  <cp:revision>16</cp:revision>
  <dcterms:created xsi:type="dcterms:W3CDTF">2023-01-27T06:17:12Z</dcterms:created>
  <dcterms:modified xsi:type="dcterms:W3CDTF">2025-01-07T06:46:01Z</dcterms:modified>
</cp:coreProperties>
</file>