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9" r:id="rId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FAE2F7"/>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156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6D0637C-9B3C-4572-89F4-F78A8D846D60}" type="datetimeFigureOut">
              <a:rPr kumimoji="1" lang="ja-JP" altLang="en-US" smtClean="0"/>
              <a:t>2024/11/19</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31A9ED1-23CF-482E-94F1-53AD3EA99B32}" type="slidenum">
              <a:rPr kumimoji="1" lang="ja-JP" altLang="en-US" smtClean="0"/>
              <a:t>‹#›</a:t>
            </a:fld>
            <a:endParaRPr kumimoji="1" lang="ja-JP" altLang="en-US"/>
          </a:p>
        </p:txBody>
      </p:sp>
    </p:spTree>
    <p:extLst>
      <p:ext uri="{BB962C8B-B14F-4D97-AF65-F5344CB8AC3E}">
        <p14:creationId xmlns:p14="http://schemas.microsoft.com/office/powerpoint/2010/main" val="39606170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B305613-6109-40B9-9F26-3FD75B42F5E2}" type="datetimeFigureOut">
              <a:rPr kumimoji="1" lang="ja-JP" altLang="en-US" smtClean="0"/>
              <a:t>2024/11/19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D8B2B4-FCDE-4D37-9AFC-3F8C423A691E}" type="slidenum">
              <a:rPr kumimoji="1" lang="ja-JP" altLang="en-US" smtClean="0"/>
              <a:t>‹#›</a:t>
            </a:fld>
            <a:endParaRPr kumimoji="1" lang="ja-JP" altLang="en-US"/>
          </a:p>
        </p:txBody>
      </p:sp>
    </p:spTree>
    <p:extLst>
      <p:ext uri="{BB962C8B-B14F-4D97-AF65-F5344CB8AC3E}">
        <p14:creationId xmlns:p14="http://schemas.microsoft.com/office/powerpoint/2010/main" val="183949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305613-6109-40B9-9F26-3FD75B42F5E2}" type="datetimeFigureOut">
              <a:rPr kumimoji="1" lang="ja-JP" altLang="en-US" smtClean="0"/>
              <a:t>2024/11/19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D8B2B4-FCDE-4D37-9AFC-3F8C423A691E}" type="slidenum">
              <a:rPr kumimoji="1" lang="ja-JP" altLang="en-US" smtClean="0"/>
              <a:t>‹#›</a:t>
            </a:fld>
            <a:endParaRPr kumimoji="1" lang="ja-JP" altLang="en-US"/>
          </a:p>
        </p:txBody>
      </p:sp>
    </p:spTree>
    <p:extLst>
      <p:ext uri="{BB962C8B-B14F-4D97-AF65-F5344CB8AC3E}">
        <p14:creationId xmlns:p14="http://schemas.microsoft.com/office/powerpoint/2010/main" val="3140903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305613-6109-40B9-9F26-3FD75B42F5E2}" type="datetimeFigureOut">
              <a:rPr kumimoji="1" lang="ja-JP" altLang="en-US" smtClean="0"/>
              <a:t>2024/11/19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D8B2B4-FCDE-4D37-9AFC-3F8C423A691E}" type="slidenum">
              <a:rPr kumimoji="1" lang="ja-JP" altLang="en-US" smtClean="0"/>
              <a:t>‹#›</a:t>
            </a:fld>
            <a:endParaRPr kumimoji="1" lang="ja-JP" altLang="en-US"/>
          </a:p>
        </p:txBody>
      </p:sp>
    </p:spTree>
    <p:extLst>
      <p:ext uri="{BB962C8B-B14F-4D97-AF65-F5344CB8AC3E}">
        <p14:creationId xmlns:p14="http://schemas.microsoft.com/office/powerpoint/2010/main" val="4288516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305613-6109-40B9-9F26-3FD75B42F5E2}" type="datetimeFigureOut">
              <a:rPr kumimoji="1" lang="ja-JP" altLang="en-US" smtClean="0"/>
              <a:t>2024/11/19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D8B2B4-FCDE-4D37-9AFC-3F8C423A691E}" type="slidenum">
              <a:rPr kumimoji="1" lang="ja-JP" altLang="en-US" smtClean="0"/>
              <a:t>‹#›</a:t>
            </a:fld>
            <a:endParaRPr kumimoji="1" lang="ja-JP" altLang="en-US"/>
          </a:p>
        </p:txBody>
      </p:sp>
    </p:spTree>
    <p:extLst>
      <p:ext uri="{BB962C8B-B14F-4D97-AF65-F5344CB8AC3E}">
        <p14:creationId xmlns:p14="http://schemas.microsoft.com/office/powerpoint/2010/main" val="3810199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B305613-6109-40B9-9F26-3FD75B42F5E2}" type="datetimeFigureOut">
              <a:rPr kumimoji="1" lang="ja-JP" altLang="en-US" smtClean="0"/>
              <a:t>2024/11/19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D8B2B4-FCDE-4D37-9AFC-3F8C423A691E}" type="slidenum">
              <a:rPr kumimoji="1" lang="ja-JP" altLang="en-US" smtClean="0"/>
              <a:t>‹#›</a:t>
            </a:fld>
            <a:endParaRPr kumimoji="1" lang="ja-JP" altLang="en-US"/>
          </a:p>
        </p:txBody>
      </p:sp>
    </p:spTree>
    <p:extLst>
      <p:ext uri="{BB962C8B-B14F-4D97-AF65-F5344CB8AC3E}">
        <p14:creationId xmlns:p14="http://schemas.microsoft.com/office/powerpoint/2010/main" val="2329547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B305613-6109-40B9-9F26-3FD75B42F5E2}" type="datetimeFigureOut">
              <a:rPr kumimoji="1" lang="ja-JP" altLang="en-US" smtClean="0"/>
              <a:t>2024/11/19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FD8B2B4-FCDE-4D37-9AFC-3F8C423A691E}" type="slidenum">
              <a:rPr kumimoji="1" lang="ja-JP" altLang="en-US" smtClean="0"/>
              <a:t>‹#›</a:t>
            </a:fld>
            <a:endParaRPr kumimoji="1" lang="ja-JP" altLang="en-US"/>
          </a:p>
        </p:txBody>
      </p:sp>
    </p:spTree>
    <p:extLst>
      <p:ext uri="{BB962C8B-B14F-4D97-AF65-F5344CB8AC3E}">
        <p14:creationId xmlns:p14="http://schemas.microsoft.com/office/powerpoint/2010/main" val="1117397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B305613-6109-40B9-9F26-3FD75B42F5E2}" type="datetimeFigureOut">
              <a:rPr kumimoji="1" lang="ja-JP" altLang="en-US" smtClean="0"/>
              <a:t>2024/11/19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FD8B2B4-FCDE-4D37-9AFC-3F8C423A691E}" type="slidenum">
              <a:rPr kumimoji="1" lang="ja-JP" altLang="en-US" smtClean="0"/>
              <a:t>‹#›</a:t>
            </a:fld>
            <a:endParaRPr kumimoji="1" lang="ja-JP" altLang="en-US"/>
          </a:p>
        </p:txBody>
      </p:sp>
    </p:spTree>
    <p:extLst>
      <p:ext uri="{BB962C8B-B14F-4D97-AF65-F5344CB8AC3E}">
        <p14:creationId xmlns:p14="http://schemas.microsoft.com/office/powerpoint/2010/main" val="1068926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B305613-6109-40B9-9F26-3FD75B42F5E2}" type="datetimeFigureOut">
              <a:rPr kumimoji="1" lang="ja-JP" altLang="en-US" smtClean="0"/>
              <a:t>2024/11/19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FD8B2B4-FCDE-4D37-9AFC-3F8C423A691E}" type="slidenum">
              <a:rPr kumimoji="1" lang="ja-JP" altLang="en-US" smtClean="0"/>
              <a:t>‹#›</a:t>
            </a:fld>
            <a:endParaRPr kumimoji="1" lang="ja-JP" altLang="en-US"/>
          </a:p>
        </p:txBody>
      </p:sp>
    </p:spTree>
    <p:extLst>
      <p:ext uri="{BB962C8B-B14F-4D97-AF65-F5344CB8AC3E}">
        <p14:creationId xmlns:p14="http://schemas.microsoft.com/office/powerpoint/2010/main" val="2416789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05613-6109-40B9-9F26-3FD75B42F5E2}" type="datetimeFigureOut">
              <a:rPr kumimoji="1" lang="ja-JP" altLang="en-US" smtClean="0"/>
              <a:t>2024/11/19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FD8B2B4-FCDE-4D37-9AFC-3F8C423A691E}" type="slidenum">
              <a:rPr kumimoji="1" lang="ja-JP" altLang="en-US" smtClean="0"/>
              <a:t>‹#›</a:t>
            </a:fld>
            <a:endParaRPr kumimoji="1" lang="ja-JP" altLang="en-US"/>
          </a:p>
        </p:txBody>
      </p:sp>
    </p:spTree>
    <p:extLst>
      <p:ext uri="{BB962C8B-B14F-4D97-AF65-F5344CB8AC3E}">
        <p14:creationId xmlns:p14="http://schemas.microsoft.com/office/powerpoint/2010/main" val="2890045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305613-6109-40B9-9F26-3FD75B42F5E2}" type="datetimeFigureOut">
              <a:rPr kumimoji="1" lang="ja-JP" altLang="en-US" smtClean="0"/>
              <a:t>2024/11/19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FD8B2B4-FCDE-4D37-9AFC-3F8C423A691E}" type="slidenum">
              <a:rPr kumimoji="1" lang="ja-JP" altLang="en-US" smtClean="0"/>
              <a:t>‹#›</a:t>
            </a:fld>
            <a:endParaRPr kumimoji="1" lang="ja-JP" altLang="en-US"/>
          </a:p>
        </p:txBody>
      </p:sp>
    </p:spTree>
    <p:extLst>
      <p:ext uri="{BB962C8B-B14F-4D97-AF65-F5344CB8AC3E}">
        <p14:creationId xmlns:p14="http://schemas.microsoft.com/office/powerpoint/2010/main" val="2429538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305613-6109-40B9-9F26-3FD75B42F5E2}" type="datetimeFigureOut">
              <a:rPr kumimoji="1" lang="ja-JP" altLang="en-US" smtClean="0"/>
              <a:t>2024/11/19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FD8B2B4-FCDE-4D37-9AFC-3F8C423A691E}" type="slidenum">
              <a:rPr kumimoji="1" lang="ja-JP" altLang="en-US" smtClean="0"/>
              <a:t>‹#›</a:t>
            </a:fld>
            <a:endParaRPr kumimoji="1" lang="ja-JP" altLang="en-US"/>
          </a:p>
        </p:txBody>
      </p:sp>
    </p:spTree>
    <p:extLst>
      <p:ext uri="{BB962C8B-B14F-4D97-AF65-F5344CB8AC3E}">
        <p14:creationId xmlns:p14="http://schemas.microsoft.com/office/powerpoint/2010/main" val="1894205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05613-6109-40B9-9F26-3FD75B42F5E2}" type="datetimeFigureOut">
              <a:rPr kumimoji="1" lang="ja-JP" altLang="en-US" smtClean="0"/>
              <a:t>2024/11/19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D8B2B4-FCDE-4D37-9AFC-3F8C423A691E}" type="slidenum">
              <a:rPr kumimoji="1" lang="ja-JP" altLang="en-US" smtClean="0"/>
              <a:t>‹#›</a:t>
            </a:fld>
            <a:endParaRPr kumimoji="1" lang="ja-JP" altLang="en-US"/>
          </a:p>
        </p:txBody>
      </p:sp>
    </p:spTree>
    <p:extLst>
      <p:ext uri="{BB962C8B-B14F-4D97-AF65-F5344CB8AC3E}">
        <p14:creationId xmlns:p14="http://schemas.microsoft.com/office/powerpoint/2010/main" val="6506744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jpe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image" Target="../media/image1.jpeg"/><Relationship Id="rId16" Type="http://schemas.openxmlformats.org/officeDocument/2006/relationships/image" Target="../media/image15.jpe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g"/><Relationship Id="rId15" Type="http://schemas.openxmlformats.org/officeDocument/2006/relationships/image" Target="../media/image1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A7AA4520-7EDB-6E4D-640E-C4BC1D8A2330}"/>
              </a:ext>
            </a:extLst>
          </p:cNvPr>
          <p:cNvSpPr/>
          <p:nvPr/>
        </p:nvSpPr>
        <p:spPr>
          <a:xfrm>
            <a:off x="-12041" y="-9176"/>
            <a:ext cx="9144000" cy="6858000"/>
          </a:xfrm>
          <a:prstGeom prst="rect">
            <a:avLst/>
          </a:prstGeom>
          <a:gradFill>
            <a:gsLst>
              <a:gs pos="0">
                <a:schemeClr val="bg1">
                  <a:lumMod val="65000"/>
                </a:schemeClr>
              </a:gs>
              <a:gs pos="56000">
                <a:schemeClr val="bg1"/>
              </a:gs>
              <a:gs pos="100000">
                <a:schemeClr val="bg1">
                  <a:lumMod val="50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四角形: 角を丸くする 9">
            <a:extLst>
              <a:ext uri="{FF2B5EF4-FFF2-40B4-BE49-F238E27FC236}">
                <a16:creationId xmlns:a16="http://schemas.microsoft.com/office/drawing/2014/main" id="{8FF17852-6A80-3FFF-D0F0-36B5C58162B8}"/>
              </a:ext>
            </a:extLst>
          </p:cNvPr>
          <p:cNvSpPr/>
          <p:nvPr/>
        </p:nvSpPr>
        <p:spPr>
          <a:xfrm>
            <a:off x="119836" y="134256"/>
            <a:ext cx="8880246" cy="6589486"/>
          </a:xfrm>
          <a:prstGeom prst="roundRect">
            <a:avLst>
              <a:gd name="adj" fmla="val 596"/>
            </a:avLst>
          </a:prstGeom>
          <a:solidFill>
            <a:schemeClr val="bg1"/>
          </a:solidFill>
          <a:ln w="6350">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ｔｔ</a:t>
            </a:r>
          </a:p>
        </p:txBody>
      </p:sp>
      <p:sp>
        <p:nvSpPr>
          <p:cNvPr id="67" name="四角形: 角を丸くする 66">
            <a:extLst>
              <a:ext uri="{FF2B5EF4-FFF2-40B4-BE49-F238E27FC236}">
                <a16:creationId xmlns:a16="http://schemas.microsoft.com/office/drawing/2014/main" id="{53ECE64B-6042-1784-BBBF-B20D32404759}"/>
              </a:ext>
            </a:extLst>
          </p:cNvPr>
          <p:cNvSpPr/>
          <p:nvPr/>
        </p:nvSpPr>
        <p:spPr>
          <a:xfrm>
            <a:off x="350347" y="4686536"/>
            <a:ext cx="8457436" cy="1961147"/>
          </a:xfrm>
          <a:prstGeom prst="roundRect">
            <a:avLst>
              <a:gd name="adj" fmla="val 2507"/>
            </a:avLst>
          </a:prstGeom>
          <a:solidFill>
            <a:schemeClr val="bg1"/>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テキスト ボックス 30">
            <a:extLst>
              <a:ext uri="{FF2B5EF4-FFF2-40B4-BE49-F238E27FC236}">
                <a16:creationId xmlns:a16="http://schemas.microsoft.com/office/drawing/2014/main" id="{8EA526AA-771D-F5BA-9920-D872D0816C89}"/>
              </a:ext>
            </a:extLst>
          </p:cNvPr>
          <p:cNvSpPr txBox="1"/>
          <p:nvPr/>
        </p:nvSpPr>
        <p:spPr>
          <a:xfrm>
            <a:off x="2080781" y="346356"/>
            <a:ext cx="5771314" cy="523220"/>
          </a:xfrm>
          <a:prstGeom prst="rect">
            <a:avLst/>
          </a:prstGeom>
          <a:noFill/>
        </p:spPr>
        <p:txBody>
          <a:bodyPr wrap="square">
            <a:spAutoFit/>
          </a:bodyPr>
          <a:lstStyle/>
          <a:p>
            <a:pPr algn="l"/>
            <a:r>
              <a:rPr lang="en-US" altLang="ja-JP" sz="2700" b="1" u="sng" dirty="0">
                <a:solidFill>
                  <a:schemeClr val="tx1">
                    <a:lumMod val="65000"/>
                    <a:lumOff val="35000"/>
                  </a:schemeClr>
                </a:solidFill>
                <a:latin typeface="Meiryo UI" panose="020B0604030504040204" pitchFamily="50" charset="-128"/>
                <a:ea typeface="Meiryo UI" panose="020B0604030504040204" pitchFamily="50" charset="-128"/>
              </a:rPr>
              <a:t>USB</a:t>
            </a:r>
            <a:r>
              <a:rPr lang="ja-JP" altLang="en-US" sz="2700" b="1" u="sng" dirty="0">
                <a:solidFill>
                  <a:schemeClr val="tx1">
                    <a:lumMod val="65000"/>
                    <a:lumOff val="35000"/>
                  </a:schemeClr>
                </a:solidFill>
                <a:latin typeface="Meiryo UI" panose="020B0604030504040204" pitchFamily="50" charset="-128"/>
                <a:ea typeface="Meiryo UI" panose="020B0604030504040204" pitchFamily="50" charset="-128"/>
              </a:rPr>
              <a:t>メモリー</a:t>
            </a:r>
            <a:r>
              <a:rPr lang="en-US" altLang="ja-JP" sz="2700" b="1" u="sng" dirty="0">
                <a:solidFill>
                  <a:schemeClr val="tx1">
                    <a:lumMod val="65000"/>
                    <a:lumOff val="35000"/>
                  </a:schemeClr>
                </a:solidFill>
                <a:latin typeface="Meiryo UI" panose="020B0604030504040204" pitchFamily="50" charset="-128"/>
                <a:ea typeface="Meiryo UI" panose="020B0604030504040204" pitchFamily="50" charset="-128"/>
              </a:rPr>
              <a:t>(OTG</a:t>
            </a:r>
            <a:r>
              <a:rPr lang="ja-JP" altLang="en-US" sz="2700" b="1" u="sng" dirty="0">
                <a:solidFill>
                  <a:schemeClr val="tx1">
                    <a:lumMod val="65000"/>
                    <a:lumOff val="35000"/>
                  </a:schemeClr>
                </a:solidFill>
                <a:latin typeface="Meiryo UI" panose="020B0604030504040204" pitchFamily="50" charset="-128"/>
                <a:ea typeface="Meiryo UI" panose="020B0604030504040204" pitchFamily="50" charset="-128"/>
              </a:rPr>
              <a:t>３</a:t>
            </a:r>
            <a:r>
              <a:rPr lang="en-US" altLang="ja-JP" sz="2700" b="1" u="sng" dirty="0">
                <a:solidFill>
                  <a:schemeClr val="tx1">
                    <a:lumMod val="65000"/>
                    <a:lumOff val="35000"/>
                  </a:schemeClr>
                </a:solidFill>
                <a:latin typeface="Meiryo UI" panose="020B0604030504040204" pitchFamily="50" charset="-128"/>
                <a:ea typeface="Meiryo UI" panose="020B0604030504040204" pitchFamily="50" charset="-128"/>
              </a:rPr>
              <a:t>in</a:t>
            </a:r>
            <a:r>
              <a:rPr lang="ja-JP" altLang="en-US" sz="2700" b="1" u="sng" dirty="0">
                <a:solidFill>
                  <a:schemeClr val="tx1">
                    <a:lumMod val="65000"/>
                    <a:lumOff val="35000"/>
                  </a:schemeClr>
                </a:solidFill>
                <a:latin typeface="Meiryo UI" panose="020B0604030504040204" pitchFamily="50" charset="-128"/>
                <a:ea typeface="Meiryo UI" panose="020B0604030504040204" pitchFamily="50" charset="-128"/>
              </a:rPr>
              <a:t>１タイプ</a:t>
            </a:r>
            <a:r>
              <a:rPr lang="en-US" altLang="ja-JP" sz="2700" b="1" u="sng" dirty="0">
                <a:solidFill>
                  <a:schemeClr val="tx1">
                    <a:lumMod val="65000"/>
                    <a:lumOff val="35000"/>
                  </a:schemeClr>
                </a:solidFill>
                <a:latin typeface="Meiryo UI" panose="020B0604030504040204" pitchFamily="50" charset="-128"/>
                <a:ea typeface="Meiryo UI" panose="020B0604030504040204" pitchFamily="50" charset="-128"/>
              </a:rPr>
              <a:t>Ⅱ)</a:t>
            </a:r>
            <a:endParaRPr lang="ja-JP" altLang="en-US" sz="2700" b="1" i="0" u="sng" dirty="0">
              <a:solidFill>
                <a:schemeClr val="tx1">
                  <a:lumMod val="65000"/>
                  <a:lumOff val="35000"/>
                </a:schemeClr>
              </a:solidFill>
              <a:effectLst/>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3ABF95A4-4560-7989-3782-A930949E5BC6}"/>
              </a:ext>
            </a:extLst>
          </p:cNvPr>
          <p:cNvSpPr txBox="1"/>
          <p:nvPr/>
        </p:nvSpPr>
        <p:spPr>
          <a:xfrm>
            <a:off x="2110378" y="818607"/>
            <a:ext cx="4494948" cy="276999"/>
          </a:xfrm>
          <a:prstGeom prst="rect">
            <a:avLst/>
          </a:prstGeom>
          <a:noFill/>
        </p:spPr>
        <p:txBody>
          <a:bodyPr wrap="none" rtlCol="0">
            <a:spAutoFit/>
          </a:bodyPr>
          <a:lstStyle/>
          <a:p>
            <a:r>
              <a:rPr kumimoji="1" lang="en-US" altLang="ja-JP" sz="1200" dirty="0">
                <a:latin typeface="Meiryo UI" panose="020B0604030504040204" pitchFamily="50" charset="-128"/>
                <a:ea typeface="Meiryo UI" panose="020B0604030504040204" pitchFamily="50" charset="-128"/>
              </a:rPr>
              <a:t>OTG</a:t>
            </a:r>
            <a:r>
              <a:rPr kumimoji="1" lang="ja-JP" altLang="en-US" sz="1200" dirty="0">
                <a:latin typeface="Meiryo UI" panose="020B0604030504040204" pitchFamily="50" charset="-128"/>
                <a:ea typeface="Meiryo UI" panose="020B0604030504040204" pitchFamily="50" charset="-128"/>
              </a:rPr>
              <a:t>機能を備えた高級感のあるメタルボディがスタイリッシュでかっこいい。</a:t>
            </a:r>
            <a:endParaRPr kumimoji="1" lang="en-US" altLang="ja-JP" sz="1200" dirty="0">
              <a:latin typeface="Meiryo UI" panose="020B0604030504040204" pitchFamily="50" charset="-128"/>
              <a:ea typeface="Meiryo UI" panose="020B0604030504040204" pitchFamily="50" charset="-128"/>
            </a:endParaRPr>
          </a:p>
        </p:txBody>
      </p:sp>
      <p:grpSp>
        <p:nvGrpSpPr>
          <p:cNvPr id="34" name="グループ化 33">
            <a:extLst>
              <a:ext uri="{FF2B5EF4-FFF2-40B4-BE49-F238E27FC236}">
                <a16:creationId xmlns:a16="http://schemas.microsoft.com/office/drawing/2014/main" id="{8F08F7D3-6B9A-8864-6E44-4964C4F788AE}"/>
              </a:ext>
            </a:extLst>
          </p:cNvPr>
          <p:cNvGrpSpPr/>
          <p:nvPr/>
        </p:nvGrpSpPr>
        <p:grpSpPr>
          <a:xfrm>
            <a:off x="493486" y="332289"/>
            <a:ext cx="1555328" cy="908359"/>
            <a:chOff x="174172" y="192951"/>
            <a:chExt cx="1285129" cy="908359"/>
          </a:xfrm>
        </p:grpSpPr>
        <p:sp>
          <p:nvSpPr>
            <p:cNvPr id="37" name="正方形/長方形 36">
              <a:extLst>
                <a:ext uri="{FF2B5EF4-FFF2-40B4-BE49-F238E27FC236}">
                  <a16:creationId xmlns:a16="http://schemas.microsoft.com/office/drawing/2014/main" id="{DAD7A6F8-8C9D-A2F0-099B-15E0F3BC7938}"/>
                </a:ext>
              </a:extLst>
            </p:cNvPr>
            <p:cNvSpPr/>
            <p:nvPr/>
          </p:nvSpPr>
          <p:spPr>
            <a:xfrm>
              <a:off x="174172" y="252548"/>
              <a:ext cx="1184365" cy="696683"/>
            </a:xfrm>
            <a:prstGeom prst="rect">
              <a:avLst/>
            </a:prstGeom>
            <a:gradFill>
              <a:gsLst>
                <a:gs pos="0">
                  <a:schemeClr val="bg1">
                    <a:lumMod val="65000"/>
                  </a:schemeClr>
                </a:gs>
                <a:gs pos="34000">
                  <a:schemeClr val="bg1"/>
                </a:gs>
                <a:gs pos="100000">
                  <a:schemeClr val="bg1">
                    <a:lumMod val="50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正方形/長方形 37">
              <a:extLst>
                <a:ext uri="{FF2B5EF4-FFF2-40B4-BE49-F238E27FC236}">
                  <a16:creationId xmlns:a16="http://schemas.microsoft.com/office/drawing/2014/main" id="{E632AE80-7AD0-CEA3-8C7A-B7C677C70DBC}"/>
                </a:ext>
              </a:extLst>
            </p:cNvPr>
            <p:cNvSpPr/>
            <p:nvPr/>
          </p:nvSpPr>
          <p:spPr>
            <a:xfrm>
              <a:off x="293598" y="192951"/>
              <a:ext cx="58874" cy="9083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テキスト ボックス 38">
              <a:extLst>
                <a:ext uri="{FF2B5EF4-FFF2-40B4-BE49-F238E27FC236}">
                  <a16:creationId xmlns:a16="http://schemas.microsoft.com/office/drawing/2014/main" id="{44E22F76-8678-8676-FDF6-9EA4AFB1CD06}"/>
                </a:ext>
              </a:extLst>
            </p:cNvPr>
            <p:cNvSpPr txBox="1"/>
            <p:nvPr/>
          </p:nvSpPr>
          <p:spPr>
            <a:xfrm>
              <a:off x="403387" y="408095"/>
              <a:ext cx="1055914" cy="400110"/>
            </a:xfrm>
            <a:prstGeom prst="rect">
              <a:avLst/>
            </a:prstGeom>
            <a:noFill/>
          </p:spPr>
          <p:txBody>
            <a:bodyPr wrap="square">
              <a:spAutoFit/>
            </a:bodyPr>
            <a:lstStyle/>
            <a:p>
              <a:pPr algn="l"/>
              <a:r>
                <a:rPr lang="en-US" altLang="ja-JP" sz="2000" b="1" i="0" dirty="0">
                  <a:solidFill>
                    <a:schemeClr val="tx1">
                      <a:lumMod val="75000"/>
                      <a:lumOff val="25000"/>
                    </a:schemeClr>
                  </a:solidFill>
                  <a:effectLst/>
                  <a:latin typeface="Meiryo UI" panose="020B0604030504040204" pitchFamily="50" charset="-128"/>
                  <a:ea typeface="Meiryo UI" panose="020B0604030504040204" pitchFamily="50" charset="-128"/>
                </a:rPr>
                <a:t>U3657</a:t>
              </a:r>
            </a:p>
          </p:txBody>
        </p:sp>
      </p:grpSp>
      <p:sp>
        <p:nvSpPr>
          <p:cNvPr id="60" name="テキスト ボックス 59">
            <a:extLst>
              <a:ext uri="{FF2B5EF4-FFF2-40B4-BE49-F238E27FC236}">
                <a16:creationId xmlns:a16="http://schemas.microsoft.com/office/drawing/2014/main" id="{DE635D8F-8819-7BAA-F11C-96457E089528}"/>
              </a:ext>
            </a:extLst>
          </p:cNvPr>
          <p:cNvSpPr txBox="1"/>
          <p:nvPr/>
        </p:nvSpPr>
        <p:spPr>
          <a:xfrm>
            <a:off x="615799" y="4797411"/>
            <a:ext cx="3949903" cy="1754326"/>
          </a:xfrm>
          <a:prstGeom prst="rect">
            <a:avLst/>
          </a:prstGeom>
          <a:noFill/>
        </p:spPr>
        <p:txBody>
          <a:bodyPr wrap="square">
            <a:spAutoFit/>
          </a:bodyPr>
          <a:lstStyle/>
          <a:p>
            <a:pPr algn="l"/>
            <a:r>
              <a:rPr lang="ja-JP" altLang="en-US" sz="1200" b="1" dirty="0">
                <a:solidFill>
                  <a:schemeClr val="tx1">
                    <a:lumMod val="65000"/>
                    <a:lumOff val="35000"/>
                  </a:schemeClr>
                </a:solidFill>
                <a:latin typeface="Meiryo UI" panose="020B0604030504040204" pitchFamily="50" charset="-128"/>
                <a:ea typeface="Meiryo UI" panose="020B0604030504040204" pitchFamily="50" charset="-128"/>
              </a:rPr>
              <a:t>■商品サイズ</a:t>
            </a:r>
            <a:r>
              <a:rPr lang="en-US" altLang="ja-JP" sz="1200" b="1" dirty="0">
                <a:solidFill>
                  <a:schemeClr val="tx1">
                    <a:lumMod val="65000"/>
                    <a:lumOff val="35000"/>
                  </a:schemeClr>
                </a:solidFill>
                <a:latin typeface="Meiryo UI" panose="020B0604030504040204" pitchFamily="50" charset="-128"/>
                <a:ea typeface="Meiryo UI" panose="020B0604030504040204" pitchFamily="50" charset="-128"/>
              </a:rPr>
              <a:t>:67.5×19.5×10.7</a:t>
            </a:r>
            <a:r>
              <a:rPr lang="ja-JP" altLang="en-US" sz="1200" b="1" dirty="0">
                <a:solidFill>
                  <a:schemeClr val="tx1">
                    <a:lumMod val="65000"/>
                    <a:lumOff val="35000"/>
                  </a:schemeClr>
                </a:solidFill>
                <a:latin typeface="Meiryo UI" panose="020B0604030504040204" pitchFamily="50" charset="-128"/>
                <a:ea typeface="Meiryo UI" panose="020B0604030504040204" pitchFamily="50" charset="-128"/>
              </a:rPr>
              <a:t>㎜</a:t>
            </a:r>
            <a:endParaRPr lang="en-US" altLang="ja-JP" sz="1200" b="1" dirty="0">
              <a:solidFill>
                <a:schemeClr val="tx1">
                  <a:lumMod val="65000"/>
                  <a:lumOff val="35000"/>
                </a:schemeClr>
              </a:solidFill>
              <a:latin typeface="Meiryo UI" panose="020B0604030504040204" pitchFamily="50" charset="-128"/>
              <a:ea typeface="Meiryo UI" panose="020B0604030504040204" pitchFamily="50" charset="-128"/>
            </a:endParaRPr>
          </a:p>
          <a:p>
            <a:pPr algn="l"/>
            <a:endParaRPr lang="en-US" altLang="ja-JP" sz="1200" b="1" dirty="0">
              <a:solidFill>
                <a:schemeClr val="tx1">
                  <a:lumMod val="65000"/>
                  <a:lumOff val="35000"/>
                </a:schemeClr>
              </a:solidFill>
              <a:latin typeface="Meiryo UI" panose="020B0604030504040204" pitchFamily="50" charset="-128"/>
              <a:ea typeface="Meiryo UI" panose="020B0604030504040204" pitchFamily="50" charset="-128"/>
            </a:endParaRPr>
          </a:p>
          <a:p>
            <a:pPr algn="l"/>
            <a:r>
              <a:rPr lang="ja-JP" altLang="en-US" sz="1200" b="1" dirty="0">
                <a:solidFill>
                  <a:schemeClr val="tx1">
                    <a:lumMod val="65000"/>
                    <a:lumOff val="35000"/>
                  </a:schemeClr>
                </a:solidFill>
                <a:latin typeface="Meiryo UI" panose="020B0604030504040204" pitchFamily="50" charset="-128"/>
                <a:ea typeface="Meiryo UI" panose="020B0604030504040204" pitchFamily="50" charset="-128"/>
              </a:rPr>
              <a:t>■材質</a:t>
            </a:r>
            <a:r>
              <a:rPr lang="en-US" altLang="ja-JP" sz="1200" b="1"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1200" b="1" dirty="0">
                <a:solidFill>
                  <a:schemeClr val="tx1">
                    <a:lumMod val="65000"/>
                    <a:lumOff val="35000"/>
                  </a:schemeClr>
                </a:solidFill>
                <a:latin typeface="Meiryo UI" panose="020B0604030504040204" pitchFamily="50" charset="-128"/>
                <a:ea typeface="Meiryo UI" panose="020B0604030504040204" pitchFamily="50" charset="-128"/>
              </a:rPr>
              <a:t>亜鉛合金</a:t>
            </a:r>
            <a:endParaRPr lang="en-US" altLang="ja-JP" sz="1200" b="1" dirty="0">
              <a:solidFill>
                <a:schemeClr val="tx1">
                  <a:lumMod val="65000"/>
                  <a:lumOff val="35000"/>
                </a:schemeClr>
              </a:solidFill>
              <a:latin typeface="Meiryo UI" panose="020B0604030504040204" pitchFamily="50" charset="-128"/>
              <a:ea typeface="Meiryo UI" panose="020B0604030504040204" pitchFamily="50" charset="-128"/>
            </a:endParaRPr>
          </a:p>
          <a:p>
            <a:pPr algn="l"/>
            <a:endParaRPr lang="en-US" altLang="ja-JP" sz="1200" b="1" dirty="0">
              <a:solidFill>
                <a:schemeClr val="tx1">
                  <a:lumMod val="65000"/>
                  <a:lumOff val="35000"/>
                </a:schemeClr>
              </a:solidFill>
              <a:latin typeface="Meiryo UI" panose="020B0604030504040204" pitchFamily="50" charset="-128"/>
              <a:ea typeface="Meiryo UI" panose="020B0604030504040204" pitchFamily="50" charset="-128"/>
            </a:endParaRPr>
          </a:p>
          <a:p>
            <a:pPr algn="l"/>
            <a:r>
              <a:rPr lang="ja-JP" altLang="en-US" sz="1200" b="1" dirty="0">
                <a:solidFill>
                  <a:schemeClr val="tx1">
                    <a:lumMod val="65000"/>
                    <a:lumOff val="35000"/>
                  </a:schemeClr>
                </a:solidFill>
                <a:latin typeface="Meiryo UI" panose="020B0604030504040204" pitchFamily="50" charset="-128"/>
                <a:ea typeface="Meiryo UI" panose="020B0604030504040204" pitchFamily="50" charset="-128"/>
              </a:rPr>
              <a:t>■容量</a:t>
            </a:r>
            <a:r>
              <a:rPr lang="en-US" altLang="ja-JP" sz="1200" b="1" dirty="0">
                <a:solidFill>
                  <a:schemeClr val="tx1">
                    <a:lumMod val="65000"/>
                    <a:lumOff val="35000"/>
                  </a:schemeClr>
                </a:solidFill>
                <a:latin typeface="Meiryo UI" panose="020B0604030504040204" pitchFamily="50" charset="-128"/>
                <a:ea typeface="Meiryo UI" panose="020B0604030504040204" pitchFamily="50" charset="-128"/>
              </a:rPr>
              <a:t>:2</a:t>
            </a:r>
            <a:r>
              <a:rPr lang="ja-JP" altLang="en-US" sz="1200" b="1" dirty="0">
                <a:solidFill>
                  <a:schemeClr val="tx1">
                    <a:lumMod val="65000"/>
                    <a:lumOff val="35000"/>
                  </a:schemeClr>
                </a:solidFill>
                <a:latin typeface="Meiryo UI" panose="020B0604030504040204" pitchFamily="50" charset="-128"/>
                <a:ea typeface="Meiryo UI" panose="020B0604030504040204" pitchFamily="50" charset="-128"/>
              </a:rPr>
              <a:t>・</a:t>
            </a:r>
            <a:r>
              <a:rPr lang="en-US" altLang="ja-JP" sz="1200" b="1" dirty="0">
                <a:solidFill>
                  <a:schemeClr val="tx1">
                    <a:lumMod val="65000"/>
                    <a:lumOff val="35000"/>
                  </a:schemeClr>
                </a:solidFill>
                <a:latin typeface="Meiryo UI" panose="020B0604030504040204" pitchFamily="50" charset="-128"/>
                <a:ea typeface="Meiryo UI" panose="020B0604030504040204" pitchFamily="50" charset="-128"/>
              </a:rPr>
              <a:t>4</a:t>
            </a:r>
            <a:r>
              <a:rPr lang="ja-JP" altLang="en-US" sz="1200" b="1" dirty="0">
                <a:solidFill>
                  <a:schemeClr val="tx1">
                    <a:lumMod val="65000"/>
                    <a:lumOff val="35000"/>
                  </a:schemeClr>
                </a:solidFill>
                <a:latin typeface="Meiryo UI" panose="020B0604030504040204" pitchFamily="50" charset="-128"/>
                <a:ea typeface="Meiryo UI" panose="020B0604030504040204" pitchFamily="50" charset="-128"/>
              </a:rPr>
              <a:t>・</a:t>
            </a:r>
            <a:r>
              <a:rPr lang="en-US" altLang="ja-JP" sz="1200" b="1" dirty="0">
                <a:solidFill>
                  <a:schemeClr val="tx1">
                    <a:lumMod val="65000"/>
                    <a:lumOff val="35000"/>
                  </a:schemeClr>
                </a:solidFill>
                <a:latin typeface="Meiryo UI" panose="020B0604030504040204" pitchFamily="50" charset="-128"/>
                <a:ea typeface="Meiryo UI" panose="020B0604030504040204" pitchFamily="50" charset="-128"/>
              </a:rPr>
              <a:t>8</a:t>
            </a:r>
            <a:r>
              <a:rPr lang="ja-JP" altLang="en-US" sz="1200" b="1" dirty="0">
                <a:solidFill>
                  <a:schemeClr val="tx1">
                    <a:lumMod val="65000"/>
                    <a:lumOff val="35000"/>
                  </a:schemeClr>
                </a:solidFill>
                <a:latin typeface="Meiryo UI" panose="020B0604030504040204" pitchFamily="50" charset="-128"/>
                <a:ea typeface="Meiryo UI" panose="020B0604030504040204" pitchFamily="50" charset="-128"/>
              </a:rPr>
              <a:t>・</a:t>
            </a:r>
            <a:r>
              <a:rPr lang="en-US" altLang="ja-JP" sz="1200" b="1" dirty="0">
                <a:solidFill>
                  <a:schemeClr val="tx1">
                    <a:lumMod val="65000"/>
                    <a:lumOff val="35000"/>
                  </a:schemeClr>
                </a:solidFill>
                <a:latin typeface="Meiryo UI" panose="020B0604030504040204" pitchFamily="50" charset="-128"/>
                <a:ea typeface="Meiryo UI" panose="020B0604030504040204" pitchFamily="50" charset="-128"/>
              </a:rPr>
              <a:t>16</a:t>
            </a:r>
            <a:r>
              <a:rPr lang="ja-JP" altLang="en-US" sz="1200" b="1" dirty="0">
                <a:solidFill>
                  <a:schemeClr val="tx1">
                    <a:lumMod val="65000"/>
                    <a:lumOff val="35000"/>
                  </a:schemeClr>
                </a:solidFill>
                <a:latin typeface="Meiryo UI" panose="020B0604030504040204" pitchFamily="50" charset="-128"/>
                <a:ea typeface="Meiryo UI" panose="020B0604030504040204" pitchFamily="50" charset="-128"/>
              </a:rPr>
              <a:t>・</a:t>
            </a:r>
            <a:r>
              <a:rPr lang="en-US" altLang="ja-JP" sz="1200" b="1" dirty="0">
                <a:solidFill>
                  <a:schemeClr val="tx1">
                    <a:lumMod val="65000"/>
                    <a:lumOff val="35000"/>
                  </a:schemeClr>
                </a:solidFill>
                <a:latin typeface="Meiryo UI" panose="020B0604030504040204" pitchFamily="50" charset="-128"/>
                <a:ea typeface="Meiryo UI" panose="020B0604030504040204" pitchFamily="50" charset="-128"/>
              </a:rPr>
              <a:t>32GB</a:t>
            </a:r>
          </a:p>
          <a:p>
            <a:pPr algn="l"/>
            <a:endParaRPr lang="en-US" altLang="ja-JP" sz="1200" b="1" dirty="0">
              <a:solidFill>
                <a:schemeClr val="tx1">
                  <a:lumMod val="65000"/>
                  <a:lumOff val="35000"/>
                </a:schemeClr>
              </a:solidFill>
              <a:latin typeface="Meiryo UI" panose="020B0604030504040204" pitchFamily="50" charset="-128"/>
              <a:ea typeface="Meiryo UI" panose="020B0604030504040204" pitchFamily="50" charset="-128"/>
            </a:endParaRPr>
          </a:p>
          <a:p>
            <a:pPr algn="l"/>
            <a:r>
              <a:rPr lang="ja-JP" altLang="en-US" sz="1200" b="1" dirty="0">
                <a:solidFill>
                  <a:schemeClr val="tx1">
                    <a:lumMod val="65000"/>
                    <a:lumOff val="35000"/>
                  </a:schemeClr>
                </a:solidFill>
                <a:latin typeface="Meiryo UI" panose="020B0604030504040204" pitchFamily="50" charset="-128"/>
                <a:ea typeface="Meiryo UI" panose="020B0604030504040204" pitchFamily="50" charset="-128"/>
              </a:rPr>
              <a:t>■白箱サイズ</a:t>
            </a:r>
            <a:r>
              <a:rPr lang="en-US" altLang="ja-JP" sz="1200" b="1"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1200" b="1" dirty="0">
                <a:solidFill>
                  <a:schemeClr val="tx1">
                    <a:lumMod val="65000"/>
                    <a:lumOff val="35000"/>
                  </a:schemeClr>
                </a:solidFill>
                <a:latin typeface="Meiryo UI" panose="020B0604030504040204" pitchFamily="50" charset="-128"/>
                <a:ea typeface="Meiryo UI" panose="020B0604030504040204" pitchFamily="50" charset="-128"/>
              </a:rPr>
              <a:t>入</a:t>
            </a:r>
            <a:r>
              <a:rPr lang="en-US" altLang="ja-JP" sz="1200" b="1" dirty="0">
                <a:solidFill>
                  <a:schemeClr val="tx1">
                    <a:lumMod val="65000"/>
                    <a:lumOff val="35000"/>
                  </a:schemeClr>
                </a:solidFill>
                <a:latin typeface="Meiryo UI" panose="020B0604030504040204" pitchFamily="50" charset="-128"/>
                <a:ea typeface="Meiryo UI" panose="020B0604030504040204" pitchFamily="50" charset="-128"/>
              </a:rPr>
              <a:t>):110×75×19</a:t>
            </a:r>
            <a:r>
              <a:rPr lang="ja-JP" altLang="en-US" sz="1200" b="1" dirty="0">
                <a:solidFill>
                  <a:schemeClr val="tx1">
                    <a:lumMod val="65000"/>
                    <a:lumOff val="35000"/>
                  </a:schemeClr>
                </a:solidFill>
                <a:latin typeface="Meiryo UI" panose="020B0604030504040204" pitchFamily="50" charset="-128"/>
                <a:ea typeface="Meiryo UI" panose="020B0604030504040204" pitchFamily="50" charset="-128"/>
              </a:rPr>
              <a:t>㎜</a:t>
            </a:r>
            <a:endParaRPr lang="en-US" altLang="ja-JP" sz="1200" b="1" dirty="0">
              <a:solidFill>
                <a:schemeClr val="tx1">
                  <a:lumMod val="65000"/>
                  <a:lumOff val="35000"/>
                </a:schemeClr>
              </a:solidFill>
              <a:latin typeface="Meiryo UI" panose="020B0604030504040204" pitchFamily="50" charset="-128"/>
              <a:ea typeface="Meiryo UI" panose="020B0604030504040204" pitchFamily="50" charset="-128"/>
            </a:endParaRPr>
          </a:p>
          <a:p>
            <a:pPr algn="l"/>
            <a:endParaRPr lang="en-US" altLang="ja-JP" sz="1200" b="1" dirty="0">
              <a:solidFill>
                <a:schemeClr val="tx1">
                  <a:lumMod val="65000"/>
                  <a:lumOff val="35000"/>
                </a:schemeClr>
              </a:solidFill>
              <a:latin typeface="Meiryo UI" panose="020B0604030504040204" pitchFamily="50" charset="-128"/>
              <a:ea typeface="Meiryo UI" panose="020B0604030504040204" pitchFamily="50" charset="-128"/>
            </a:endParaRPr>
          </a:p>
          <a:p>
            <a:pPr algn="l"/>
            <a:r>
              <a:rPr lang="ja-JP" altLang="en-US" sz="1200" b="1" dirty="0">
                <a:solidFill>
                  <a:schemeClr val="tx1">
                    <a:lumMod val="65000"/>
                    <a:lumOff val="35000"/>
                  </a:schemeClr>
                </a:solidFill>
                <a:latin typeface="Meiryo UI" panose="020B0604030504040204" pitchFamily="50" charset="-128"/>
                <a:ea typeface="Meiryo UI" panose="020B0604030504040204" pitchFamily="50" charset="-128"/>
              </a:rPr>
              <a:t>■備考</a:t>
            </a:r>
            <a:r>
              <a:rPr lang="en-US" altLang="ja-JP" sz="1200" b="1" dirty="0">
                <a:solidFill>
                  <a:schemeClr val="tx1">
                    <a:lumMod val="65000"/>
                    <a:lumOff val="35000"/>
                  </a:schemeClr>
                </a:solidFill>
                <a:latin typeface="Meiryo UI" panose="020B0604030504040204" pitchFamily="50" charset="-128"/>
                <a:ea typeface="Meiryo UI" panose="020B0604030504040204" pitchFamily="50" charset="-128"/>
              </a:rPr>
              <a:t>:100</a:t>
            </a:r>
            <a:r>
              <a:rPr lang="ja-JP" altLang="en-US" sz="1200" b="1" dirty="0">
                <a:solidFill>
                  <a:schemeClr val="tx1">
                    <a:lumMod val="65000"/>
                    <a:lumOff val="35000"/>
                  </a:schemeClr>
                </a:solidFill>
                <a:latin typeface="Meiryo UI" panose="020B0604030504040204" pitchFamily="50" charset="-128"/>
                <a:ea typeface="Meiryo UI" panose="020B0604030504040204" pitchFamily="50" charset="-128"/>
              </a:rPr>
              <a:t>個から受注対応商品</a:t>
            </a:r>
            <a:r>
              <a:rPr lang="en-US" altLang="ja-JP" sz="1200" b="1"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1200" b="1" dirty="0">
                <a:solidFill>
                  <a:schemeClr val="tx1">
                    <a:lumMod val="65000"/>
                    <a:lumOff val="35000"/>
                  </a:schemeClr>
                </a:solidFill>
                <a:latin typeface="Meiryo UI" panose="020B0604030504040204" pitchFamily="50" charset="-128"/>
                <a:ea typeface="Meiryo UI" panose="020B0604030504040204" pitchFamily="50" charset="-128"/>
              </a:rPr>
              <a:t>回転タイプ</a:t>
            </a:r>
            <a:endParaRPr lang="en-US" altLang="ja-JP" sz="1200" b="1"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66" name="テキスト ボックス 65">
            <a:extLst>
              <a:ext uri="{FF2B5EF4-FFF2-40B4-BE49-F238E27FC236}">
                <a16:creationId xmlns:a16="http://schemas.microsoft.com/office/drawing/2014/main" id="{268AE8C0-4219-F39B-D406-DBE1DFECDC62}"/>
              </a:ext>
            </a:extLst>
          </p:cNvPr>
          <p:cNvSpPr txBox="1"/>
          <p:nvPr/>
        </p:nvSpPr>
        <p:spPr>
          <a:xfrm>
            <a:off x="4821118" y="4791673"/>
            <a:ext cx="3949903" cy="646331"/>
          </a:xfrm>
          <a:prstGeom prst="rect">
            <a:avLst/>
          </a:prstGeom>
          <a:noFill/>
        </p:spPr>
        <p:txBody>
          <a:bodyPr wrap="square">
            <a:spAutoFit/>
          </a:bodyPr>
          <a:lstStyle/>
          <a:p>
            <a:r>
              <a:rPr lang="ja-JP" altLang="en-US" sz="1200" b="1" dirty="0">
                <a:solidFill>
                  <a:schemeClr val="tx1">
                    <a:lumMod val="65000"/>
                    <a:lumOff val="35000"/>
                  </a:schemeClr>
                </a:solidFill>
                <a:latin typeface="Meiryo UI" panose="020B0604030504040204" pitchFamily="50" charset="-128"/>
                <a:ea typeface="Meiryo UI" panose="020B0604030504040204" pitchFamily="50" charset="-128"/>
              </a:rPr>
              <a:t>■機能</a:t>
            </a:r>
            <a:r>
              <a:rPr lang="en-US" altLang="ja-JP" sz="1200" b="1" dirty="0">
                <a:solidFill>
                  <a:schemeClr val="tx1">
                    <a:lumMod val="65000"/>
                    <a:lumOff val="35000"/>
                  </a:schemeClr>
                </a:solidFill>
                <a:latin typeface="Meiryo UI" panose="020B0604030504040204" pitchFamily="50" charset="-128"/>
                <a:ea typeface="Meiryo UI" panose="020B0604030504040204" pitchFamily="50" charset="-128"/>
              </a:rPr>
              <a:t>:TypeA+TypeC+Lightning</a:t>
            </a:r>
          </a:p>
          <a:p>
            <a:pPr algn="l"/>
            <a:endParaRPr lang="en-US" altLang="ja-JP" sz="1200" b="1" dirty="0">
              <a:solidFill>
                <a:schemeClr val="tx1">
                  <a:lumMod val="65000"/>
                  <a:lumOff val="35000"/>
                </a:schemeClr>
              </a:solidFill>
              <a:latin typeface="Meiryo UI" panose="020B0604030504040204" pitchFamily="50" charset="-128"/>
              <a:ea typeface="Meiryo UI" panose="020B0604030504040204" pitchFamily="50" charset="-128"/>
            </a:endParaRPr>
          </a:p>
          <a:p>
            <a:pPr algn="l"/>
            <a:r>
              <a:rPr lang="ja-JP" altLang="en-US" sz="1200" b="1" dirty="0">
                <a:solidFill>
                  <a:schemeClr val="tx1">
                    <a:lumMod val="65000"/>
                    <a:lumOff val="35000"/>
                  </a:schemeClr>
                </a:solidFill>
                <a:latin typeface="Meiryo UI" panose="020B0604030504040204" pitchFamily="50" charset="-128"/>
                <a:ea typeface="Meiryo UI" panose="020B0604030504040204" pitchFamily="50" charset="-128"/>
              </a:rPr>
              <a:t>■カラー</a:t>
            </a:r>
            <a:r>
              <a:rPr lang="en-US" altLang="ja-JP" sz="1200" b="1"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1200" b="1" dirty="0">
                <a:solidFill>
                  <a:schemeClr val="tx1">
                    <a:lumMod val="65000"/>
                    <a:lumOff val="35000"/>
                  </a:schemeClr>
                </a:solidFill>
                <a:latin typeface="Meiryo UI" panose="020B0604030504040204" pitchFamily="50" charset="-128"/>
                <a:ea typeface="Meiryo UI" panose="020B0604030504040204" pitchFamily="50" charset="-128"/>
              </a:rPr>
              <a:t>シルバー</a:t>
            </a:r>
            <a:endParaRPr lang="en-US" altLang="ja-JP" sz="1200" b="1" dirty="0">
              <a:solidFill>
                <a:schemeClr val="tx1">
                  <a:lumMod val="65000"/>
                  <a:lumOff val="35000"/>
                </a:schemeClr>
              </a:solidFill>
              <a:latin typeface="Meiryo UI" panose="020B0604030504040204" pitchFamily="50" charset="-128"/>
              <a:ea typeface="Meiryo UI" panose="020B0604030504040204" pitchFamily="50" charset="-128"/>
            </a:endParaRPr>
          </a:p>
        </p:txBody>
      </p:sp>
      <p:grpSp>
        <p:nvGrpSpPr>
          <p:cNvPr id="99" name="グループ化 98">
            <a:extLst>
              <a:ext uri="{FF2B5EF4-FFF2-40B4-BE49-F238E27FC236}">
                <a16:creationId xmlns:a16="http://schemas.microsoft.com/office/drawing/2014/main" id="{A8733080-212D-47D8-8C6C-BA64F576DB62}"/>
              </a:ext>
            </a:extLst>
          </p:cNvPr>
          <p:cNvGrpSpPr/>
          <p:nvPr/>
        </p:nvGrpSpPr>
        <p:grpSpPr>
          <a:xfrm>
            <a:off x="5477602" y="3933092"/>
            <a:ext cx="2578596" cy="631862"/>
            <a:chOff x="6019567" y="3060044"/>
            <a:chExt cx="2578596" cy="631862"/>
          </a:xfrm>
        </p:grpSpPr>
        <p:sp>
          <p:nvSpPr>
            <p:cNvPr id="63" name="テキスト ボックス 62">
              <a:extLst>
                <a:ext uri="{FF2B5EF4-FFF2-40B4-BE49-F238E27FC236}">
                  <a16:creationId xmlns:a16="http://schemas.microsoft.com/office/drawing/2014/main" id="{DDCB1A83-FB60-32DD-75AB-0059C4FB5565}"/>
                </a:ext>
              </a:extLst>
            </p:cNvPr>
            <p:cNvSpPr txBox="1"/>
            <p:nvPr/>
          </p:nvSpPr>
          <p:spPr>
            <a:xfrm>
              <a:off x="7433119" y="3261019"/>
              <a:ext cx="1165044" cy="430887"/>
            </a:xfrm>
            <a:prstGeom prst="rect">
              <a:avLst/>
            </a:prstGeom>
            <a:noFill/>
          </p:spPr>
          <p:txBody>
            <a:bodyPr wrap="square">
              <a:spAutoFit/>
            </a:bodyPr>
            <a:lstStyle/>
            <a:p>
              <a:pPr algn="ctr"/>
              <a:r>
                <a:rPr lang="ja-JP" altLang="en-US" sz="1100" dirty="0">
                  <a:solidFill>
                    <a:schemeClr val="tx1">
                      <a:lumMod val="65000"/>
                      <a:lumOff val="35000"/>
                    </a:schemeClr>
                  </a:solidFill>
                  <a:latin typeface="Meiryo UI" panose="020B0604030504040204" pitchFamily="50" charset="-128"/>
                  <a:ea typeface="Meiryo UI" panose="020B0604030504040204" pitchFamily="50" charset="-128"/>
                </a:rPr>
                <a:t>レーザー</a:t>
              </a:r>
              <a:r>
                <a:rPr lang="en-US" altLang="ja-JP" sz="1100" dirty="0">
                  <a:solidFill>
                    <a:schemeClr val="tx1">
                      <a:lumMod val="65000"/>
                      <a:lumOff val="35000"/>
                    </a:schemeClr>
                  </a:solidFill>
                  <a:latin typeface="Meiryo UI" panose="020B0604030504040204" pitchFamily="50" charset="-128"/>
                  <a:ea typeface="Meiryo UI" panose="020B0604030504040204" pitchFamily="50" charset="-128"/>
                </a:rPr>
                <a:t>W35×H14</a:t>
              </a:r>
              <a:r>
                <a:rPr lang="ja-JP" altLang="en-US" sz="1100" dirty="0">
                  <a:solidFill>
                    <a:schemeClr val="tx1">
                      <a:lumMod val="65000"/>
                      <a:lumOff val="35000"/>
                    </a:schemeClr>
                  </a:solidFill>
                  <a:latin typeface="Meiryo UI" panose="020B0604030504040204" pitchFamily="50" charset="-128"/>
                  <a:ea typeface="Meiryo UI" panose="020B0604030504040204" pitchFamily="50" charset="-128"/>
                </a:rPr>
                <a:t>㎜</a:t>
              </a:r>
              <a:endParaRPr lang="ja-JP" altLang="en-US" sz="1100" i="0" u="sng" dirty="0">
                <a:solidFill>
                  <a:schemeClr val="tx1">
                    <a:lumMod val="65000"/>
                    <a:lumOff val="35000"/>
                  </a:schemeClr>
                </a:solidFill>
                <a:effectLst/>
                <a:latin typeface="Meiryo UI" panose="020B0604030504040204" pitchFamily="50" charset="-128"/>
                <a:ea typeface="Meiryo UI" panose="020B0604030504040204" pitchFamily="50" charset="-128"/>
              </a:endParaRPr>
            </a:p>
          </p:txBody>
        </p:sp>
        <p:sp>
          <p:nvSpPr>
            <p:cNvPr id="62" name="テキスト ボックス 61">
              <a:extLst>
                <a:ext uri="{FF2B5EF4-FFF2-40B4-BE49-F238E27FC236}">
                  <a16:creationId xmlns:a16="http://schemas.microsoft.com/office/drawing/2014/main" id="{04B82924-B778-619F-B3DF-01BF265F7D78}"/>
                </a:ext>
              </a:extLst>
            </p:cNvPr>
            <p:cNvSpPr txBox="1"/>
            <p:nvPr/>
          </p:nvSpPr>
          <p:spPr>
            <a:xfrm>
              <a:off x="6019567" y="3060044"/>
              <a:ext cx="1518761" cy="276999"/>
            </a:xfrm>
            <a:prstGeom prst="rect">
              <a:avLst/>
            </a:prstGeom>
            <a:noFill/>
          </p:spPr>
          <p:txBody>
            <a:bodyPr wrap="square">
              <a:spAutoFit/>
            </a:bodyPr>
            <a:lstStyle/>
            <a:p>
              <a:pPr algn="l"/>
              <a:r>
                <a:rPr lang="ja-JP" altLang="en-US" sz="1200" b="1" dirty="0">
                  <a:solidFill>
                    <a:schemeClr val="tx1">
                      <a:lumMod val="65000"/>
                      <a:lumOff val="35000"/>
                    </a:schemeClr>
                  </a:solidFill>
                  <a:latin typeface="Meiryo UI" panose="020B0604030504040204" pitchFamily="50" charset="-128"/>
                  <a:ea typeface="Meiryo UI" panose="020B0604030504040204" pitchFamily="50" charset="-128"/>
                </a:rPr>
                <a:t>・名入れ</a:t>
              </a:r>
              <a:endParaRPr lang="ja-JP" altLang="en-US" sz="1200" b="1" i="0" u="sng" dirty="0">
                <a:solidFill>
                  <a:schemeClr val="tx1">
                    <a:lumMod val="65000"/>
                    <a:lumOff val="35000"/>
                  </a:schemeClr>
                </a:solidFill>
                <a:effectLst/>
                <a:latin typeface="Meiryo UI" panose="020B0604030504040204" pitchFamily="50" charset="-128"/>
                <a:ea typeface="Meiryo UI" panose="020B0604030504040204" pitchFamily="50" charset="-128"/>
              </a:endParaRPr>
            </a:p>
          </p:txBody>
        </p:sp>
      </p:grpSp>
      <p:pic>
        <p:nvPicPr>
          <p:cNvPr id="4" name="図 3">
            <a:extLst>
              <a:ext uri="{FF2B5EF4-FFF2-40B4-BE49-F238E27FC236}">
                <a16:creationId xmlns:a16="http://schemas.microsoft.com/office/drawing/2014/main" id="{409C6E2D-0735-182A-CFC0-431645D931B9}"/>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5141723" y="5627903"/>
            <a:ext cx="1826819" cy="764322"/>
          </a:xfrm>
          <a:prstGeom prst="rect">
            <a:avLst/>
          </a:prstGeom>
        </p:spPr>
      </p:pic>
      <p:pic>
        <p:nvPicPr>
          <p:cNvPr id="9" name="図 8">
            <a:extLst>
              <a:ext uri="{FF2B5EF4-FFF2-40B4-BE49-F238E27FC236}">
                <a16:creationId xmlns:a16="http://schemas.microsoft.com/office/drawing/2014/main" id="{DDB8D039-4A25-3207-3AE5-595B803670DC}"/>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709273" y="1382460"/>
            <a:ext cx="2252314" cy="2161024"/>
          </a:xfrm>
          <a:prstGeom prst="rect">
            <a:avLst/>
          </a:prstGeom>
        </p:spPr>
      </p:pic>
      <p:pic>
        <p:nvPicPr>
          <p:cNvPr id="23" name="図 22">
            <a:extLst>
              <a:ext uri="{FF2B5EF4-FFF2-40B4-BE49-F238E27FC236}">
                <a16:creationId xmlns:a16="http://schemas.microsoft.com/office/drawing/2014/main" id="{1109F15F-B895-758D-A53D-92ACFC5017AF}"/>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7318758" y="5207006"/>
            <a:ext cx="1394626" cy="1363678"/>
          </a:xfrm>
          <a:prstGeom prst="rect">
            <a:avLst/>
          </a:prstGeom>
        </p:spPr>
      </p:pic>
      <p:pic>
        <p:nvPicPr>
          <p:cNvPr id="25" name="図 24">
            <a:extLst>
              <a:ext uri="{FF2B5EF4-FFF2-40B4-BE49-F238E27FC236}">
                <a16:creationId xmlns:a16="http://schemas.microsoft.com/office/drawing/2014/main" id="{80ABE16B-25EC-2672-8B00-01393082E4A4}"/>
              </a:ext>
            </a:extLst>
          </p:cNvPr>
          <p:cNvPicPr>
            <a:picLocks noChangeAspect="1"/>
          </p:cNvPicPr>
          <p:nvPr/>
        </p:nvPicPr>
        <p:blipFill rotWithShape="1">
          <a:blip r:embed="rId5">
            <a:extLst>
              <a:ext uri="{28A0092B-C50C-407E-A947-70E740481C1C}">
                <a14:useLocalDpi xmlns:a14="http://schemas.microsoft.com/office/drawing/2010/main" val="0"/>
              </a:ext>
            </a:extLst>
          </a:blip>
          <a:srcRect l="29915" t="43411" r="30746" b="42863"/>
          <a:stretch/>
        </p:blipFill>
        <p:spPr>
          <a:xfrm>
            <a:off x="5910908" y="4178824"/>
            <a:ext cx="1106752" cy="386130"/>
          </a:xfrm>
          <a:prstGeom prst="rect">
            <a:avLst/>
          </a:prstGeom>
        </p:spPr>
      </p:pic>
      <p:pic>
        <p:nvPicPr>
          <p:cNvPr id="12" name="図 11">
            <a:extLst>
              <a:ext uri="{FF2B5EF4-FFF2-40B4-BE49-F238E27FC236}">
                <a16:creationId xmlns:a16="http://schemas.microsoft.com/office/drawing/2014/main" id="{2C63C166-9D38-A127-E39E-52B08348F2E1}"/>
              </a:ext>
            </a:extLst>
          </p:cNvPr>
          <p:cNvPicPr>
            <a:picLocks noChangeAspect="1"/>
          </p:cNvPicPr>
          <p:nvPr/>
        </p:nvPicPr>
        <p:blipFill rotWithShape="1">
          <a:blip r:embed="rId6">
            <a:extLst>
              <a:ext uri="{28A0092B-C50C-407E-A947-70E740481C1C}">
                <a14:useLocalDpi xmlns:a14="http://schemas.microsoft.com/office/drawing/2010/main" val="0"/>
              </a:ext>
            </a:extLst>
          </a:blip>
          <a:srcRect/>
          <a:stretch/>
        </p:blipFill>
        <p:spPr>
          <a:xfrm>
            <a:off x="2927004" y="1206990"/>
            <a:ext cx="1551717" cy="1473348"/>
          </a:xfrm>
          <a:prstGeom prst="rect">
            <a:avLst/>
          </a:prstGeom>
        </p:spPr>
      </p:pic>
      <p:pic>
        <p:nvPicPr>
          <p:cNvPr id="7" name="図 6">
            <a:extLst>
              <a:ext uri="{FF2B5EF4-FFF2-40B4-BE49-F238E27FC236}">
                <a16:creationId xmlns:a16="http://schemas.microsoft.com/office/drawing/2014/main" id="{8E961B9C-C1FF-3EC8-42C2-F5EAAA707050}"/>
              </a:ext>
            </a:extLst>
          </p:cNvPr>
          <p:cNvPicPr>
            <a:picLocks noChangeAspect="1"/>
          </p:cNvPicPr>
          <p:nvPr/>
        </p:nvPicPr>
        <p:blipFill rotWithShape="1">
          <a:blip r:embed="rId7">
            <a:extLst>
              <a:ext uri="{28A0092B-C50C-407E-A947-70E740481C1C}">
                <a14:useLocalDpi xmlns:a14="http://schemas.microsoft.com/office/drawing/2010/main" val="0"/>
              </a:ext>
            </a:extLst>
          </a:blip>
          <a:srcRect/>
          <a:stretch/>
        </p:blipFill>
        <p:spPr>
          <a:xfrm>
            <a:off x="3058369" y="2447757"/>
            <a:ext cx="1167446" cy="1329751"/>
          </a:xfrm>
          <a:prstGeom prst="rect">
            <a:avLst/>
          </a:prstGeom>
        </p:spPr>
      </p:pic>
      <p:pic>
        <p:nvPicPr>
          <p:cNvPr id="28" name="図 27">
            <a:extLst>
              <a:ext uri="{FF2B5EF4-FFF2-40B4-BE49-F238E27FC236}">
                <a16:creationId xmlns:a16="http://schemas.microsoft.com/office/drawing/2014/main" id="{2F16C60C-22AB-98DF-9FC3-1BD88C8480D6}"/>
              </a:ext>
            </a:extLst>
          </p:cNvPr>
          <p:cNvPicPr>
            <a:picLocks noChangeAspect="1"/>
          </p:cNvPicPr>
          <p:nvPr/>
        </p:nvPicPr>
        <p:blipFill>
          <a:blip r:embed="rId8"/>
          <a:stretch>
            <a:fillRect/>
          </a:stretch>
        </p:blipFill>
        <p:spPr>
          <a:xfrm>
            <a:off x="4389104" y="3261345"/>
            <a:ext cx="365792" cy="335309"/>
          </a:xfrm>
          <a:prstGeom prst="rect">
            <a:avLst/>
          </a:prstGeom>
        </p:spPr>
      </p:pic>
      <p:grpSp>
        <p:nvGrpSpPr>
          <p:cNvPr id="114" name="グループ化 113">
            <a:extLst>
              <a:ext uri="{FF2B5EF4-FFF2-40B4-BE49-F238E27FC236}">
                <a16:creationId xmlns:a16="http://schemas.microsoft.com/office/drawing/2014/main" id="{AA23B94B-B569-C464-7544-D705DA385B8E}"/>
              </a:ext>
            </a:extLst>
          </p:cNvPr>
          <p:cNvGrpSpPr/>
          <p:nvPr/>
        </p:nvGrpSpPr>
        <p:grpSpPr>
          <a:xfrm>
            <a:off x="5358220" y="1044039"/>
            <a:ext cx="3449563" cy="2807128"/>
            <a:chOff x="5323607" y="1008068"/>
            <a:chExt cx="3449563" cy="2807128"/>
          </a:xfrm>
        </p:grpSpPr>
        <p:pic>
          <p:nvPicPr>
            <p:cNvPr id="74" name="図 73">
              <a:extLst>
                <a:ext uri="{FF2B5EF4-FFF2-40B4-BE49-F238E27FC236}">
                  <a16:creationId xmlns:a16="http://schemas.microsoft.com/office/drawing/2014/main" id="{65EBF8AD-7DD5-EB96-3D9A-D5952EE4B67F}"/>
                </a:ext>
              </a:extLst>
            </p:cNvPr>
            <p:cNvPicPr>
              <a:picLocks noChangeAspect="1"/>
            </p:cNvPicPr>
            <p:nvPr/>
          </p:nvPicPr>
          <p:blipFill rotWithShape="1">
            <a:blip r:embed="rId9">
              <a:extLst>
                <a:ext uri="{28A0092B-C50C-407E-A947-70E740481C1C}">
                  <a14:useLocalDpi xmlns:a14="http://schemas.microsoft.com/office/drawing/2010/main" val="0"/>
                </a:ext>
              </a:extLst>
            </a:blip>
            <a:srcRect/>
            <a:stretch/>
          </p:blipFill>
          <p:spPr>
            <a:xfrm>
              <a:off x="7758431" y="3010725"/>
              <a:ext cx="664425" cy="712867"/>
            </a:xfrm>
            <a:prstGeom prst="ellipse">
              <a:avLst/>
            </a:prstGeom>
          </p:spPr>
        </p:pic>
        <p:grpSp>
          <p:nvGrpSpPr>
            <p:cNvPr id="113" name="グループ化 112">
              <a:extLst>
                <a:ext uri="{FF2B5EF4-FFF2-40B4-BE49-F238E27FC236}">
                  <a16:creationId xmlns:a16="http://schemas.microsoft.com/office/drawing/2014/main" id="{BD7A1A12-7469-C6A6-061D-746D3D45AEF7}"/>
                </a:ext>
              </a:extLst>
            </p:cNvPr>
            <p:cNvGrpSpPr/>
            <p:nvPr/>
          </p:nvGrpSpPr>
          <p:grpSpPr>
            <a:xfrm>
              <a:off x="5323607" y="1008068"/>
              <a:ext cx="3449563" cy="2807128"/>
              <a:chOff x="5382006" y="957554"/>
              <a:chExt cx="3449563" cy="2807128"/>
            </a:xfrm>
          </p:grpSpPr>
          <p:grpSp>
            <p:nvGrpSpPr>
              <p:cNvPr id="176" name="グループ化 175">
                <a:extLst>
                  <a:ext uri="{FF2B5EF4-FFF2-40B4-BE49-F238E27FC236}">
                    <a16:creationId xmlns:a16="http://schemas.microsoft.com/office/drawing/2014/main" id="{7CCFAE97-9A22-988B-564B-03A0DB80E90F}"/>
                  </a:ext>
                </a:extLst>
              </p:cNvPr>
              <p:cNvGrpSpPr/>
              <p:nvPr/>
            </p:nvGrpSpPr>
            <p:grpSpPr>
              <a:xfrm>
                <a:off x="5382006" y="1969182"/>
                <a:ext cx="3449563" cy="1639595"/>
                <a:chOff x="3786792" y="1994955"/>
                <a:chExt cx="3505910" cy="1779884"/>
              </a:xfrm>
            </p:grpSpPr>
            <p:pic>
              <p:nvPicPr>
                <p:cNvPr id="163" name="図 162">
                  <a:extLst>
                    <a:ext uri="{FF2B5EF4-FFF2-40B4-BE49-F238E27FC236}">
                      <a16:creationId xmlns:a16="http://schemas.microsoft.com/office/drawing/2014/main" id="{BB9EC8A0-0230-B403-A32F-400718372E4F}"/>
                    </a:ext>
                  </a:extLst>
                </p:cNvPr>
                <p:cNvPicPr>
                  <a:picLocks noChangeAspect="1"/>
                </p:cNvPicPr>
                <p:nvPr/>
              </p:nvPicPr>
              <p:blipFill rotWithShape="1">
                <a:blip r:embed="rId10">
                  <a:extLst>
                    <a:ext uri="{28A0092B-C50C-407E-A947-70E740481C1C}">
                      <a14:useLocalDpi xmlns:a14="http://schemas.microsoft.com/office/drawing/2010/main" val="0"/>
                    </a:ext>
                  </a:extLst>
                </a:blip>
                <a:srcRect/>
                <a:stretch/>
              </p:blipFill>
              <p:spPr>
                <a:xfrm>
                  <a:off x="5055567" y="2360092"/>
                  <a:ext cx="592520" cy="340836"/>
                </a:xfrm>
                <a:prstGeom prst="rect">
                  <a:avLst/>
                </a:prstGeom>
              </p:spPr>
            </p:pic>
            <p:grpSp>
              <p:nvGrpSpPr>
                <p:cNvPr id="167" name="グループ化 166">
                  <a:extLst>
                    <a:ext uri="{FF2B5EF4-FFF2-40B4-BE49-F238E27FC236}">
                      <a16:creationId xmlns:a16="http://schemas.microsoft.com/office/drawing/2014/main" id="{F90D0D91-E689-98BC-2BDE-4BE655A4C3AB}"/>
                    </a:ext>
                  </a:extLst>
                </p:cNvPr>
                <p:cNvGrpSpPr/>
                <p:nvPr/>
              </p:nvGrpSpPr>
              <p:grpSpPr>
                <a:xfrm>
                  <a:off x="4993911" y="3056405"/>
                  <a:ext cx="1351546" cy="718434"/>
                  <a:chOff x="3449095" y="2763845"/>
                  <a:chExt cx="1270178" cy="637165"/>
                </a:xfrm>
              </p:grpSpPr>
              <p:grpSp>
                <p:nvGrpSpPr>
                  <p:cNvPr id="169" name="グループ化 168">
                    <a:extLst>
                      <a:ext uri="{FF2B5EF4-FFF2-40B4-BE49-F238E27FC236}">
                        <a16:creationId xmlns:a16="http://schemas.microsoft.com/office/drawing/2014/main" id="{5786DECA-9A15-C38D-0569-DF67177B7980}"/>
                      </a:ext>
                    </a:extLst>
                  </p:cNvPr>
                  <p:cNvGrpSpPr/>
                  <p:nvPr/>
                </p:nvGrpSpPr>
                <p:grpSpPr>
                  <a:xfrm>
                    <a:off x="3449095" y="2763845"/>
                    <a:ext cx="659283" cy="492116"/>
                    <a:chOff x="3277895" y="4030623"/>
                    <a:chExt cx="659283" cy="492116"/>
                  </a:xfrm>
                </p:grpSpPr>
                <p:sp>
                  <p:nvSpPr>
                    <p:cNvPr id="172" name="テキスト ボックス 171">
                      <a:extLst>
                        <a:ext uri="{FF2B5EF4-FFF2-40B4-BE49-F238E27FC236}">
                          <a16:creationId xmlns:a16="http://schemas.microsoft.com/office/drawing/2014/main" id="{BE062321-63F3-3329-2344-4F84E59DE516}"/>
                        </a:ext>
                      </a:extLst>
                    </p:cNvPr>
                    <p:cNvSpPr txBox="1"/>
                    <p:nvPr/>
                  </p:nvSpPr>
                  <p:spPr>
                    <a:xfrm>
                      <a:off x="3277895" y="4030623"/>
                      <a:ext cx="659283" cy="177790"/>
                    </a:xfrm>
                    <a:prstGeom prst="rect">
                      <a:avLst/>
                    </a:prstGeom>
                    <a:noFill/>
                  </p:spPr>
                  <p:txBody>
                    <a:bodyPr wrap="square" rtlCol="0">
                      <a:spAutoFit/>
                    </a:bodyPr>
                    <a:lstStyle/>
                    <a:p>
                      <a:r>
                        <a:rPr kumimoji="1" lang="en-US" altLang="ja-JP" sz="600" b="1" dirty="0">
                          <a:solidFill>
                            <a:schemeClr val="tx1">
                              <a:lumMod val="65000"/>
                              <a:lumOff val="35000"/>
                            </a:schemeClr>
                          </a:solidFill>
                          <a:latin typeface="メイリオ" panose="020B0604030504040204" pitchFamily="50" charset="-128"/>
                          <a:ea typeface="メイリオ" panose="020B0604030504040204" pitchFamily="50" charset="-128"/>
                        </a:rPr>
                        <a:t>MicroUSB</a:t>
                      </a:r>
                      <a:endParaRPr kumimoji="1" lang="ja-JP" altLang="en-US" sz="600"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pic>
                  <p:nvPicPr>
                    <p:cNvPr id="173" name="図 172">
                      <a:extLst>
                        <a:ext uri="{FF2B5EF4-FFF2-40B4-BE49-F238E27FC236}">
                          <a16:creationId xmlns:a16="http://schemas.microsoft.com/office/drawing/2014/main" id="{C2696C3B-4058-8B84-A829-43C9000F4D3C}"/>
                        </a:ext>
                      </a:extLst>
                    </p:cNvPr>
                    <p:cNvPicPr>
                      <a:picLocks noChangeAspect="1"/>
                    </p:cNvPicPr>
                    <p:nvPr/>
                  </p:nvPicPr>
                  <p:blipFill rotWithShape="1">
                    <a:blip r:embed="rId11">
                      <a:extLst>
                        <a:ext uri="{28A0092B-C50C-407E-A947-70E740481C1C}">
                          <a14:useLocalDpi xmlns:a14="http://schemas.microsoft.com/office/drawing/2010/main" val="0"/>
                        </a:ext>
                      </a:extLst>
                    </a:blip>
                    <a:srcRect/>
                    <a:stretch/>
                  </p:blipFill>
                  <p:spPr>
                    <a:xfrm>
                      <a:off x="3394018" y="4178976"/>
                      <a:ext cx="287526" cy="343763"/>
                    </a:xfrm>
                    <a:prstGeom prst="rect">
                      <a:avLst/>
                    </a:prstGeom>
                  </p:spPr>
                </p:pic>
              </p:grpSp>
              <p:cxnSp>
                <p:nvCxnSpPr>
                  <p:cNvPr id="170" name="直線コネクタ 169">
                    <a:extLst>
                      <a:ext uri="{FF2B5EF4-FFF2-40B4-BE49-F238E27FC236}">
                        <a16:creationId xmlns:a16="http://schemas.microsoft.com/office/drawing/2014/main" id="{6B1D04E5-2C6D-0E33-DB62-0F4409B899A3}"/>
                      </a:ext>
                    </a:extLst>
                  </p:cNvPr>
                  <p:cNvCxnSpPr>
                    <a:cxnSpLocks/>
                  </p:cNvCxnSpPr>
                  <p:nvPr/>
                </p:nvCxnSpPr>
                <p:spPr>
                  <a:xfrm>
                    <a:off x="3904699" y="2935876"/>
                    <a:ext cx="645810" cy="465134"/>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71" name="直線矢印コネクタ 170">
                    <a:extLst>
                      <a:ext uri="{FF2B5EF4-FFF2-40B4-BE49-F238E27FC236}">
                        <a16:creationId xmlns:a16="http://schemas.microsoft.com/office/drawing/2014/main" id="{CACB6117-F720-AD30-2B97-219F4DA88032}"/>
                      </a:ext>
                    </a:extLst>
                  </p:cNvPr>
                  <p:cNvCxnSpPr>
                    <a:cxnSpLocks/>
                  </p:cNvCxnSpPr>
                  <p:nvPr/>
                </p:nvCxnSpPr>
                <p:spPr>
                  <a:xfrm flipV="1">
                    <a:off x="4550510" y="3310881"/>
                    <a:ext cx="168763" cy="79952"/>
                  </a:xfrm>
                  <a:prstGeom prst="straightConnector1">
                    <a:avLst/>
                  </a:prstGeom>
                  <a:ln>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74" name="直線コネクタ 173">
                  <a:extLst>
                    <a:ext uri="{FF2B5EF4-FFF2-40B4-BE49-F238E27FC236}">
                      <a16:creationId xmlns:a16="http://schemas.microsoft.com/office/drawing/2014/main" id="{12A14490-F64F-EF5F-1A4E-137943C27F6F}"/>
                    </a:ext>
                  </a:extLst>
                </p:cNvPr>
                <p:cNvCxnSpPr>
                  <a:cxnSpLocks/>
                </p:cNvCxnSpPr>
                <p:nvPr/>
              </p:nvCxnSpPr>
              <p:spPr>
                <a:xfrm flipV="1">
                  <a:off x="3802854" y="1994955"/>
                  <a:ext cx="3438053" cy="13881"/>
                </a:xfrm>
                <a:prstGeom prst="line">
                  <a:avLst/>
                </a:prstGeom>
                <a:ln w="1905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5" name="直線コネクタ 174">
                  <a:extLst>
                    <a:ext uri="{FF2B5EF4-FFF2-40B4-BE49-F238E27FC236}">
                      <a16:creationId xmlns:a16="http://schemas.microsoft.com/office/drawing/2014/main" id="{0644829B-EB77-DA9E-1BEE-BA40344C232B}"/>
                    </a:ext>
                  </a:extLst>
                </p:cNvPr>
                <p:cNvCxnSpPr>
                  <a:cxnSpLocks/>
                </p:cNvCxnSpPr>
                <p:nvPr/>
              </p:nvCxnSpPr>
              <p:spPr>
                <a:xfrm>
                  <a:off x="3786792" y="2990112"/>
                  <a:ext cx="3505910" cy="0"/>
                </a:xfrm>
                <a:prstGeom prst="line">
                  <a:avLst/>
                </a:prstGeom>
                <a:ln w="1905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grpSp>
          <p:pic>
            <p:nvPicPr>
              <p:cNvPr id="14" name="図 13">
                <a:extLst>
                  <a:ext uri="{FF2B5EF4-FFF2-40B4-BE49-F238E27FC236}">
                    <a16:creationId xmlns:a16="http://schemas.microsoft.com/office/drawing/2014/main" id="{380296DA-82A7-70AA-8BF5-3609D64C3264}"/>
                  </a:ext>
                </a:extLst>
              </p:cNvPr>
              <p:cNvPicPr>
                <a:picLocks noChangeAspect="1"/>
              </p:cNvPicPr>
              <p:nvPr/>
            </p:nvPicPr>
            <p:blipFill rotWithShape="1">
              <a:blip r:embed="rId12">
                <a:extLst>
                  <a:ext uri="{28A0092B-C50C-407E-A947-70E740481C1C}">
                    <a14:useLocalDpi xmlns:a14="http://schemas.microsoft.com/office/drawing/2010/main" val="0"/>
                  </a:ext>
                </a:extLst>
              </a:blip>
              <a:srcRect/>
              <a:stretch/>
            </p:blipFill>
            <p:spPr>
              <a:xfrm>
                <a:off x="5596261" y="2019935"/>
                <a:ext cx="828000" cy="828000"/>
              </a:xfrm>
              <a:prstGeom prst="rect">
                <a:avLst/>
              </a:prstGeom>
            </p:spPr>
          </p:pic>
          <p:pic>
            <p:nvPicPr>
              <p:cNvPr id="18" name="図 17">
                <a:extLst>
                  <a:ext uri="{FF2B5EF4-FFF2-40B4-BE49-F238E27FC236}">
                    <a16:creationId xmlns:a16="http://schemas.microsoft.com/office/drawing/2014/main" id="{D88ED47D-7DEF-D12F-FD06-AE3E32912AF6}"/>
                  </a:ext>
                </a:extLst>
              </p:cNvPr>
              <p:cNvPicPr>
                <a:picLocks noChangeAspect="1"/>
              </p:cNvPicPr>
              <p:nvPr/>
            </p:nvPicPr>
            <p:blipFill rotWithShape="1">
              <a:blip r:embed="rId13">
                <a:extLst>
                  <a:ext uri="{28A0092B-C50C-407E-A947-70E740481C1C}">
                    <a14:useLocalDpi xmlns:a14="http://schemas.microsoft.com/office/drawing/2010/main" val="0"/>
                  </a:ext>
                </a:extLst>
              </a:blip>
              <a:srcRect/>
              <a:stretch/>
            </p:blipFill>
            <p:spPr>
              <a:xfrm>
                <a:off x="5600265" y="2936682"/>
                <a:ext cx="828000" cy="828000"/>
              </a:xfrm>
              <a:prstGeom prst="rect">
                <a:avLst/>
              </a:prstGeom>
            </p:spPr>
          </p:pic>
          <p:pic>
            <p:nvPicPr>
              <p:cNvPr id="20" name="図 19">
                <a:extLst>
                  <a:ext uri="{FF2B5EF4-FFF2-40B4-BE49-F238E27FC236}">
                    <a16:creationId xmlns:a16="http://schemas.microsoft.com/office/drawing/2014/main" id="{FF32F809-DCE1-B1B7-98E0-F5B69319BA3D}"/>
                  </a:ext>
                </a:extLst>
              </p:cNvPr>
              <p:cNvPicPr>
                <a:picLocks noChangeAspect="1"/>
              </p:cNvPicPr>
              <p:nvPr/>
            </p:nvPicPr>
            <p:blipFill rotWithShape="1">
              <a:blip r:embed="rId14">
                <a:extLst>
                  <a:ext uri="{28A0092B-C50C-407E-A947-70E740481C1C}">
                    <a14:useLocalDpi xmlns:a14="http://schemas.microsoft.com/office/drawing/2010/main" val="0"/>
                  </a:ext>
                </a:extLst>
              </a:blip>
              <a:srcRect/>
              <a:stretch/>
            </p:blipFill>
            <p:spPr>
              <a:xfrm>
                <a:off x="5596261" y="1093119"/>
                <a:ext cx="828000" cy="828000"/>
              </a:xfrm>
              <a:prstGeom prst="rect">
                <a:avLst/>
              </a:prstGeom>
            </p:spPr>
          </p:pic>
          <p:pic>
            <p:nvPicPr>
              <p:cNvPr id="40" name="図 39">
                <a:extLst>
                  <a:ext uri="{FF2B5EF4-FFF2-40B4-BE49-F238E27FC236}">
                    <a16:creationId xmlns:a16="http://schemas.microsoft.com/office/drawing/2014/main" id="{99208B13-54AE-DA43-2A57-A214DB909D7C}"/>
                  </a:ext>
                </a:extLst>
              </p:cNvPr>
              <p:cNvPicPr>
                <a:picLocks noChangeAspect="1"/>
              </p:cNvPicPr>
              <p:nvPr/>
            </p:nvPicPr>
            <p:blipFill rotWithShape="1">
              <a:blip r:embed="rId15">
                <a:extLst>
                  <a:ext uri="{28A0092B-C50C-407E-A947-70E740481C1C}">
                    <a14:useLocalDpi xmlns:a14="http://schemas.microsoft.com/office/drawing/2010/main" val="0"/>
                  </a:ext>
                </a:extLst>
              </a:blip>
              <a:srcRect/>
              <a:stretch/>
            </p:blipFill>
            <p:spPr>
              <a:xfrm>
                <a:off x="7655683" y="1302147"/>
                <a:ext cx="646943" cy="534403"/>
              </a:xfrm>
              <a:prstGeom prst="ellipse">
                <a:avLst/>
              </a:prstGeom>
            </p:spPr>
          </p:pic>
          <p:sp>
            <p:nvSpPr>
              <p:cNvPr id="45" name="テキスト ボックス 44">
                <a:extLst>
                  <a:ext uri="{FF2B5EF4-FFF2-40B4-BE49-F238E27FC236}">
                    <a16:creationId xmlns:a16="http://schemas.microsoft.com/office/drawing/2014/main" id="{63CCB46F-29E8-B4F9-A13D-63EEC5036B24}"/>
                  </a:ext>
                </a:extLst>
              </p:cNvPr>
              <p:cNvSpPr txBox="1"/>
              <p:nvPr/>
            </p:nvSpPr>
            <p:spPr>
              <a:xfrm>
                <a:off x="6613838" y="957554"/>
                <a:ext cx="690243" cy="184666"/>
              </a:xfrm>
              <a:prstGeom prst="rect">
                <a:avLst/>
              </a:prstGeom>
              <a:noFill/>
            </p:spPr>
            <p:txBody>
              <a:bodyPr wrap="square" rtlCol="0">
                <a:spAutoFit/>
              </a:bodyPr>
              <a:lstStyle/>
              <a:p>
                <a:pPr algn="ctr"/>
                <a:r>
                  <a:rPr kumimoji="1" lang="en-US" altLang="ja-JP" sz="600" b="1" dirty="0">
                    <a:solidFill>
                      <a:schemeClr val="tx1">
                        <a:lumMod val="65000"/>
                        <a:lumOff val="35000"/>
                      </a:schemeClr>
                    </a:solidFill>
                    <a:latin typeface="メイリオ" panose="020B0604030504040204" pitchFamily="50" charset="-128"/>
                    <a:ea typeface="メイリオ" panose="020B0604030504040204" pitchFamily="50" charset="-128"/>
                  </a:rPr>
                  <a:t>Lightning</a:t>
                </a:r>
                <a:endParaRPr kumimoji="1" lang="ja-JP" altLang="en-US" sz="600"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grpSp>
            <p:nvGrpSpPr>
              <p:cNvPr id="73" name="グループ化 72">
                <a:extLst>
                  <a:ext uri="{FF2B5EF4-FFF2-40B4-BE49-F238E27FC236}">
                    <a16:creationId xmlns:a16="http://schemas.microsoft.com/office/drawing/2014/main" id="{61485218-FC95-538B-B446-9426EA67A2F8}"/>
                  </a:ext>
                </a:extLst>
              </p:cNvPr>
              <p:cNvGrpSpPr/>
              <p:nvPr/>
            </p:nvGrpSpPr>
            <p:grpSpPr>
              <a:xfrm>
                <a:off x="6758199" y="1136305"/>
                <a:ext cx="856371" cy="757282"/>
                <a:chOff x="6659919" y="1105215"/>
                <a:chExt cx="856371" cy="757282"/>
              </a:xfrm>
            </p:grpSpPr>
            <p:grpSp>
              <p:nvGrpSpPr>
                <p:cNvPr id="13" name="グループ化 12">
                  <a:extLst>
                    <a:ext uri="{FF2B5EF4-FFF2-40B4-BE49-F238E27FC236}">
                      <a16:creationId xmlns:a16="http://schemas.microsoft.com/office/drawing/2014/main" id="{B4486B6F-651B-77AF-1856-021F35D319FD}"/>
                    </a:ext>
                  </a:extLst>
                </p:cNvPr>
                <p:cNvGrpSpPr/>
                <p:nvPr/>
              </p:nvGrpSpPr>
              <p:grpSpPr>
                <a:xfrm>
                  <a:off x="6692307" y="1105215"/>
                  <a:ext cx="117838" cy="216009"/>
                  <a:chOff x="-1508217" y="1702965"/>
                  <a:chExt cx="621831" cy="1029884"/>
                </a:xfrm>
              </p:grpSpPr>
              <p:sp>
                <p:nvSpPr>
                  <p:cNvPr id="3" name="四角形: 角を丸くする 2">
                    <a:extLst>
                      <a:ext uri="{FF2B5EF4-FFF2-40B4-BE49-F238E27FC236}">
                        <a16:creationId xmlns:a16="http://schemas.microsoft.com/office/drawing/2014/main" id="{7046A2C7-82A1-DBAC-2EEA-7D575C46C7BF}"/>
                      </a:ext>
                    </a:extLst>
                  </p:cNvPr>
                  <p:cNvSpPr/>
                  <p:nvPr/>
                </p:nvSpPr>
                <p:spPr>
                  <a:xfrm>
                    <a:off x="-1508217" y="1702965"/>
                    <a:ext cx="621831" cy="1029884"/>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9D46F4F8-02B4-CDAA-3DA9-D3F0D4948633}"/>
                      </a:ext>
                    </a:extLst>
                  </p:cNvPr>
                  <p:cNvSpPr/>
                  <p:nvPr/>
                </p:nvSpPr>
                <p:spPr>
                  <a:xfrm>
                    <a:off x="-1245448" y="2578938"/>
                    <a:ext cx="108000" cy="10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F196011B-1ABE-10D0-BC60-202DE6AFE0BC}"/>
                      </a:ext>
                    </a:extLst>
                  </p:cNvPr>
                  <p:cNvSpPr/>
                  <p:nvPr/>
                </p:nvSpPr>
                <p:spPr>
                  <a:xfrm>
                    <a:off x="-1426682" y="1798130"/>
                    <a:ext cx="493642" cy="72206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5" name="グループ化 14">
                  <a:extLst>
                    <a:ext uri="{FF2B5EF4-FFF2-40B4-BE49-F238E27FC236}">
                      <a16:creationId xmlns:a16="http://schemas.microsoft.com/office/drawing/2014/main" id="{B335EF1E-9C96-98EE-8783-3E1699CB1144}"/>
                    </a:ext>
                  </a:extLst>
                </p:cNvPr>
                <p:cNvGrpSpPr/>
                <p:nvPr/>
              </p:nvGrpSpPr>
              <p:grpSpPr>
                <a:xfrm>
                  <a:off x="6659919" y="1350697"/>
                  <a:ext cx="196200" cy="253247"/>
                  <a:chOff x="-1485487" y="1685974"/>
                  <a:chExt cx="585258" cy="1029884"/>
                </a:xfrm>
              </p:grpSpPr>
              <p:sp>
                <p:nvSpPr>
                  <p:cNvPr id="16" name="四角形: 角を丸くする 15">
                    <a:extLst>
                      <a:ext uri="{FF2B5EF4-FFF2-40B4-BE49-F238E27FC236}">
                        <a16:creationId xmlns:a16="http://schemas.microsoft.com/office/drawing/2014/main" id="{98527D24-D52F-EB20-1FD6-6F43BF75AB1F}"/>
                      </a:ext>
                    </a:extLst>
                  </p:cNvPr>
                  <p:cNvSpPr/>
                  <p:nvPr/>
                </p:nvSpPr>
                <p:spPr>
                  <a:xfrm>
                    <a:off x="-1485487" y="1685974"/>
                    <a:ext cx="585258" cy="1029884"/>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楕円 16">
                    <a:extLst>
                      <a:ext uri="{FF2B5EF4-FFF2-40B4-BE49-F238E27FC236}">
                        <a16:creationId xmlns:a16="http://schemas.microsoft.com/office/drawing/2014/main" id="{EEEA44A5-6723-45EC-9546-07CAC217DF73}"/>
                      </a:ext>
                    </a:extLst>
                  </p:cNvPr>
                  <p:cNvSpPr/>
                  <p:nvPr/>
                </p:nvSpPr>
                <p:spPr>
                  <a:xfrm>
                    <a:off x="-1226894" y="2578948"/>
                    <a:ext cx="91162" cy="12996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2DD736DC-CFE1-A4D0-056A-C635704A29DD}"/>
                      </a:ext>
                    </a:extLst>
                  </p:cNvPr>
                  <p:cNvSpPr/>
                  <p:nvPr/>
                </p:nvSpPr>
                <p:spPr>
                  <a:xfrm>
                    <a:off x="-1421717" y="1796227"/>
                    <a:ext cx="457718" cy="75263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32" name="グループ化 31">
                  <a:extLst>
                    <a:ext uri="{FF2B5EF4-FFF2-40B4-BE49-F238E27FC236}">
                      <a16:creationId xmlns:a16="http://schemas.microsoft.com/office/drawing/2014/main" id="{DC778AAD-76DD-8DA0-4BF8-DA55D5BBE449}"/>
                    </a:ext>
                  </a:extLst>
                </p:cNvPr>
                <p:cNvGrpSpPr/>
                <p:nvPr/>
              </p:nvGrpSpPr>
              <p:grpSpPr>
                <a:xfrm>
                  <a:off x="6679128" y="1637616"/>
                  <a:ext cx="146919" cy="224881"/>
                  <a:chOff x="-1254342" y="3531236"/>
                  <a:chExt cx="892961" cy="934986"/>
                </a:xfrm>
              </p:grpSpPr>
              <p:sp>
                <p:nvSpPr>
                  <p:cNvPr id="22" name="四角形: 角を丸くする 21">
                    <a:extLst>
                      <a:ext uri="{FF2B5EF4-FFF2-40B4-BE49-F238E27FC236}">
                        <a16:creationId xmlns:a16="http://schemas.microsoft.com/office/drawing/2014/main" id="{C7A584CA-EFC3-9575-72B0-CB4716432173}"/>
                      </a:ext>
                    </a:extLst>
                  </p:cNvPr>
                  <p:cNvSpPr/>
                  <p:nvPr/>
                </p:nvSpPr>
                <p:spPr>
                  <a:xfrm>
                    <a:off x="-1254342" y="3531236"/>
                    <a:ext cx="892961" cy="93498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正方形/長方形 25">
                    <a:extLst>
                      <a:ext uri="{FF2B5EF4-FFF2-40B4-BE49-F238E27FC236}">
                        <a16:creationId xmlns:a16="http://schemas.microsoft.com/office/drawing/2014/main" id="{66C5AECD-03E2-236B-03A3-F316FBCE0325}"/>
                      </a:ext>
                    </a:extLst>
                  </p:cNvPr>
                  <p:cNvSpPr/>
                  <p:nvPr/>
                </p:nvSpPr>
                <p:spPr>
                  <a:xfrm>
                    <a:off x="-1156870" y="3667018"/>
                    <a:ext cx="701738" cy="28947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30" name="グループ化 29">
                    <a:extLst>
                      <a:ext uri="{FF2B5EF4-FFF2-40B4-BE49-F238E27FC236}">
                        <a16:creationId xmlns:a16="http://schemas.microsoft.com/office/drawing/2014/main" id="{3023AD6D-8BDE-7C2A-7E01-58AE16868F8E}"/>
                      </a:ext>
                    </a:extLst>
                  </p:cNvPr>
                  <p:cNvGrpSpPr/>
                  <p:nvPr/>
                </p:nvGrpSpPr>
                <p:grpSpPr>
                  <a:xfrm>
                    <a:off x="-1015366" y="3991919"/>
                    <a:ext cx="421293" cy="360362"/>
                    <a:chOff x="1275619" y="3974762"/>
                    <a:chExt cx="421293" cy="360362"/>
                  </a:xfrm>
                </p:grpSpPr>
                <p:sp>
                  <p:nvSpPr>
                    <p:cNvPr id="24" name="楕円 23">
                      <a:extLst>
                        <a:ext uri="{FF2B5EF4-FFF2-40B4-BE49-F238E27FC236}">
                          <a16:creationId xmlns:a16="http://schemas.microsoft.com/office/drawing/2014/main" id="{5DE9FD94-8587-5B4B-2E12-13D5BB27EDF3}"/>
                        </a:ext>
                      </a:extLst>
                    </p:cNvPr>
                    <p:cNvSpPr/>
                    <p:nvPr/>
                  </p:nvSpPr>
                  <p:spPr>
                    <a:xfrm>
                      <a:off x="1275619" y="3974762"/>
                      <a:ext cx="421293" cy="360362"/>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楕円 26">
                      <a:extLst>
                        <a:ext uri="{FF2B5EF4-FFF2-40B4-BE49-F238E27FC236}">
                          <a16:creationId xmlns:a16="http://schemas.microsoft.com/office/drawing/2014/main" id="{615FC7DF-08AE-670E-0224-C8BA73FE6D30}"/>
                        </a:ext>
                      </a:extLst>
                    </p:cNvPr>
                    <p:cNvSpPr/>
                    <p:nvPr/>
                  </p:nvSpPr>
                  <p:spPr>
                    <a:xfrm>
                      <a:off x="1415550" y="4102206"/>
                      <a:ext cx="142114" cy="116610"/>
                    </a:xfrm>
                    <a:prstGeom prst="ellips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47" name="テキスト ボックス 46">
                  <a:extLst>
                    <a:ext uri="{FF2B5EF4-FFF2-40B4-BE49-F238E27FC236}">
                      <a16:creationId xmlns:a16="http://schemas.microsoft.com/office/drawing/2014/main" id="{0D2F6DE9-C103-A493-89E4-AD22FCD8F9A4}"/>
                    </a:ext>
                  </a:extLst>
                </p:cNvPr>
                <p:cNvSpPr txBox="1"/>
                <p:nvPr/>
              </p:nvSpPr>
              <p:spPr>
                <a:xfrm>
                  <a:off x="6809398" y="1111690"/>
                  <a:ext cx="690243" cy="184666"/>
                </a:xfrm>
                <a:prstGeom prst="rect">
                  <a:avLst/>
                </a:prstGeom>
                <a:noFill/>
              </p:spPr>
              <p:txBody>
                <a:bodyPr wrap="square" rtlCol="0">
                  <a:spAutoFit/>
                </a:bodyPr>
                <a:lstStyle/>
                <a:p>
                  <a:r>
                    <a:rPr kumimoji="1" lang="en-US" altLang="ja-JP" sz="600" dirty="0">
                      <a:solidFill>
                        <a:schemeClr val="tx1">
                          <a:lumMod val="65000"/>
                          <a:lumOff val="35000"/>
                        </a:schemeClr>
                      </a:solidFill>
                      <a:latin typeface="メイリオ" panose="020B0604030504040204" pitchFamily="50" charset="-128"/>
                      <a:ea typeface="メイリオ" panose="020B0604030504040204" pitchFamily="50" charset="-128"/>
                    </a:rPr>
                    <a:t>iphone</a:t>
                  </a:r>
                  <a:endParaRPr kumimoji="1" lang="ja-JP" altLang="en-US" sz="600"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48" name="テキスト ボックス 47">
                  <a:extLst>
                    <a:ext uri="{FF2B5EF4-FFF2-40B4-BE49-F238E27FC236}">
                      <a16:creationId xmlns:a16="http://schemas.microsoft.com/office/drawing/2014/main" id="{0F19D8F8-68AC-6E6B-AFBC-BC21225B2A7B}"/>
                    </a:ext>
                  </a:extLst>
                </p:cNvPr>
                <p:cNvSpPr txBox="1"/>
                <p:nvPr/>
              </p:nvSpPr>
              <p:spPr>
                <a:xfrm>
                  <a:off x="6819056" y="1369992"/>
                  <a:ext cx="690243" cy="184666"/>
                </a:xfrm>
                <a:prstGeom prst="rect">
                  <a:avLst/>
                </a:prstGeom>
                <a:noFill/>
              </p:spPr>
              <p:txBody>
                <a:bodyPr wrap="square" rtlCol="0">
                  <a:spAutoFit/>
                </a:bodyPr>
                <a:lstStyle/>
                <a:p>
                  <a:r>
                    <a:rPr kumimoji="1" lang="en-US" altLang="ja-JP" sz="600" dirty="0">
                      <a:solidFill>
                        <a:schemeClr val="tx1">
                          <a:lumMod val="65000"/>
                          <a:lumOff val="35000"/>
                        </a:schemeClr>
                      </a:solidFill>
                      <a:latin typeface="メイリオ" panose="020B0604030504040204" pitchFamily="50" charset="-128"/>
                      <a:ea typeface="メイリオ" panose="020B0604030504040204" pitchFamily="50" charset="-128"/>
                    </a:rPr>
                    <a:t>ipad</a:t>
                  </a:r>
                  <a:endParaRPr kumimoji="1" lang="ja-JP" altLang="en-US" sz="600"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49" name="テキスト ボックス 48">
                  <a:extLst>
                    <a:ext uri="{FF2B5EF4-FFF2-40B4-BE49-F238E27FC236}">
                      <a16:creationId xmlns:a16="http://schemas.microsoft.com/office/drawing/2014/main" id="{7E3A7B75-A775-A9CB-F21B-0FAF1ACBA49D}"/>
                    </a:ext>
                  </a:extLst>
                </p:cNvPr>
                <p:cNvSpPr txBox="1"/>
                <p:nvPr/>
              </p:nvSpPr>
              <p:spPr>
                <a:xfrm>
                  <a:off x="6826047" y="1654614"/>
                  <a:ext cx="690243" cy="184666"/>
                </a:xfrm>
                <a:prstGeom prst="rect">
                  <a:avLst/>
                </a:prstGeom>
                <a:noFill/>
              </p:spPr>
              <p:txBody>
                <a:bodyPr wrap="square" rtlCol="0">
                  <a:spAutoFit/>
                </a:bodyPr>
                <a:lstStyle/>
                <a:p>
                  <a:r>
                    <a:rPr kumimoji="1" lang="en-US" altLang="ja-JP" sz="600" dirty="0">
                      <a:solidFill>
                        <a:schemeClr val="tx1">
                          <a:lumMod val="65000"/>
                          <a:lumOff val="35000"/>
                        </a:schemeClr>
                      </a:solidFill>
                      <a:latin typeface="メイリオ" panose="020B0604030504040204" pitchFamily="50" charset="-128"/>
                      <a:ea typeface="メイリオ" panose="020B0604030504040204" pitchFamily="50" charset="-128"/>
                    </a:rPr>
                    <a:t>ipod</a:t>
                  </a:r>
                  <a:endParaRPr kumimoji="1" lang="ja-JP" altLang="en-US" sz="600" dirty="0">
                    <a:solidFill>
                      <a:schemeClr val="tx1">
                        <a:lumMod val="65000"/>
                        <a:lumOff val="35000"/>
                      </a:schemeClr>
                    </a:solidFill>
                    <a:latin typeface="メイリオ" panose="020B0604030504040204" pitchFamily="50" charset="-128"/>
                    <a:ea typeface="メイリオ" panose="020B0604030504040204" pitchFamily="50" charset="-128"/>
                  </a:endParaRPr>
                </a:p>
              </p:txBody>
            </p:sp>
          </p:grpSp>
          <p:cxnSp>
            <p:nvCxnSpPr>
              <p:cNvPr id="53" name="直線コネクタ 52">
                <a:extLst>
                  <a:ext uri="{FF2B5EF4-FFF2-40B4-BE49-F238E27FC236}">
                    <a16:creationId xmlns:a16="http://schemas.microsoft.com/office/drawing/2014/main" id="{11624DD0-D6C6-E1F2-0FFC-B87C13D2B53B}"/>
                  </a:ext>
                </a:extLst>
              </p:cNvPr>
              <p:cNvCxnSpPr>
                <a:cxnSpLocks/>
              </p:cNvCxnSpPr>
              <p:nvPr/>
            </p:nvCxnSpPr>
            <p:spPr>
              <a:xfrm>
                <a:off x="7223407" y="1065781"/>
                <a:ext cx="373018" cy="7409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54" name="直線矢印コネクタ 53">
                <a:extLst>
                  <a:ext uri="{FF2B5EF4-FFF2-40B4-BE49-F238E27FC236}">
                    <a16:creationId xmlns:a16="http://schemas.microsoft.com/office/drawing/2014/main" id="{DF7A95F5-2DCA-5AB1-FA6B-521C3A7BE9A2}"/>
                  </a:ext>
                </a:extLst>
              </p:cNvPr>
              <p:cNvCxnSpPr>
                <a:cxnSpLocks/>
              </p:cNvCxnSpPr>
              <p:nvPr/>
            </p:nvCxnSpPr>
            <p:spPr>
              <a:xfrm>
                <a:off x="7598485" y="1139871"/>
                <a:ext cx="168213" cy="280125"/>
              </a:xfrm>
              <a:prstGeom prst="straightConnector1">
                <a:avLst/>
              </a:prstGeom>
              <a:ln>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82" name="図 81">
                <a:extLst>
                  <a:ext uri="{FF2B5EF4-FFF2-40B4-BE49-F238E27FC236}">
                    <a16:creationId xmlns:a16="http://schemas.microsoft.com/office/drawing/2014/main" id="{BB6FC881-B6BB-C087-8137-CEB2A246D8FD}"/>
                  </a:ext>
                </a:extLst>
              </p:cNvPr>
              <p:cNvPicPr>
                <a:picLocks noChangeAspect="1"/>
              </p:cNvPicPr>
              <p:nvPr/>
            </p:nvPicPr>
            <p:blipFill rotWithShape="1">
              <a:blip r:embed="rId16">
                <a:extLst>
                  <a:ext uri="{28A0092B-C50C-407E-A947-70E740481C1C}">
                    <a14:useLocalDpi xmlns:a14="http://schemas.microsoft.com/office/drawing/2010/main" val="0"/>
                  </a:ext>
                </a:extLst>
              </a:blip>
              <a:srcRect/>
              <a:stretch/>
            </p:blipFill>
            <p:spPr>
              <a:xfrm>
                <a:off x="7732614" y="2172451"/>
                <a:ext cx="582996" cy="584274"/>
              </a:xfrm>
              <a:prstGeom prst="ellipse">
                <a:avLst/>
              </a:prstGeom>
            </p:spPr>
          </p:pic>
          <p:sp>
            <p:nvSpPr>
              <p:cNvPr id="83" name="テキスト ボックス 82">
                <a:extLst>
                  <a:ext uri="{FF2B5EF4-FFF2-40B4-BE49-F238E27FC236}">
                    <a16:creationId xmlns:a16="http://schemas.microsoft.com/office/drawing/2014/main" id="{FB1003E8-F83F-C7C0-66A5-A10F55C5072D}"/>
                  </a:ext>
                </a:extLst>
              </p:cNvPr>
              <p:cNvSpPr txBox="1"/>
              <p:nvPr/>
            </p:nvSpPr>
            <p:spPr>
              <a:xfrm>
                <a:off x="6677167" y="2138252"/>
                <a:ext cx="402386" cy="184666"/>
              </a:xfrm>
              <a:prstGeom prst="rect">
                <a:avLst/>
              </a:prstGeom>
              <a:noFill/>
            </p:spPr>
            <p:txBody>
              <a:bodyPr wrap="square" rtlCol="0">
                <a:spAutoFit/>
              </a:bodyPr>
              <a:lstStyle/>
              <a:p>
                <a:pPr algn="ctr"/>
                <a:r>
                  <a:rPr kumimoji="1" lang="en-US" altLang="ja-JP" sz="600" b="1" dirty="0">
                    <a:solidFill>
                      <a:schemeClr val="tx1">
                        <a:lumMod val="65000"/>
                        <a:lumOff val="35000"/>
                      </a:schemeClr>
                    </a:solidFill>
                    <a:latin typeface="メイリオ" panose="020B0604030504040204" pitchFamily="50" charset="-128"/>
                    <a:ea typeface="メイリオ" panose="020B0604030504040204" pitchFamily="50" charset="-128"/>
                  </a:rPr>
                  <a:t>USB</a:t>
                </a:r>
                <a:endParaRPr kumimoji="1" lang="ja-JP" altLang="en-US" sz="600"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cxnSp>
            <p:nvCxnSpPr>
              <p:cNvPr id="84" name="直線コネクタ 83">
                <a:extLst>
                  <a:ext uri="{FF2B5EF4-FFF2-40B4-BE49-F238E27FC236}">
                    <a16:creationId xmlns:a16="http://schemas.microsoft.com/office/drawing/2014/main" id="{DFA6A103-D4F2-CE2F-9E4B-4CC72A21064A}"/>
                  </a:ext>
                </a:extLst>
              </p:cNvPr>
              <p:cNvCxnSpPr>
                <a:cxnSpLocks/>
              </p:cNvCxnSpPr>
              <p:nvPr/>
            </p:nvCxnSpPr>
            <p:spPr>
              <a:xfrm>
                <a:off x="7052116" y="2230485"/>
                <a:ext cx="429354" cy="10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85" name="直線矢印コネクタ 84">
                <a:extLst>
                  <a:ext uri="{FF2B5EF4-FFF2-40B4-BE49-F238E27FC236}">
                    <a16:creationId xmlns:a16="http://schemas.microsoft.com/office/drawing/2014/main" id="{7836F3FD-5990-6AAE-DD67-8959F583819C}"/>
                  </a:ext>
                </a:extLst>
              </p:cNvPr>
              <p:cNvCxnSpPr>
                <a:cxnSpLocks/>
              </p:cNvCxnSpPr>
              <p:nvPr/>
            </p:nvCxnSpPr>
            <p:spPr>
              <a:xfrm>
                <a:off x="7479222" y="2230485"/>
                <a:ext cx="325345" cy="111825"/>
              </a:xfrm>
              <a:prstGeom prst="straightConnector1">
                <a:avLst/>
              </a:prstGeom>
              <a:ln>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372948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982</TotalTime>
  <Words>93</Words>
  <Application>Microsoft Office PowerPoint</Application>
  <PresentationFormat>画面に合わせる (4:3)</PresentationFormat>
  <Paragraphs>24</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メイリオ</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達也</dc:creator>
  <cp:lastModifiedBy>NEED - SAKAGUCHI</cp:lastModifiedBy>
  <cp:revision>55</cp:revision>
  <dcterms:created xsi:type="dcterms:W3CDTF">2023-01-27T06:17:12Z</dcterms:created>
  <dcterms:modified xsi:type="dcterms:W3CDTF">2024-11-19T02:39:54Z</dcterms:modified>
</cp:coreProperties>
</file>