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94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090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8516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0199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54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397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8926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678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04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953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20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05613-6109-40B9-9F26-3FD75B42F5E2}" type="datetimeFigureOut">
              <a:rPr kumimoji="1" lang="ja-JP" altLang="en-US" smtClean="0"/>
              <a:t>2025/1/8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8B2B4-FCDE-4D37-9AFC-3F8C423A69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0674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sv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1E6CAFF-2B7F-7C24-E918-1B7A049C4EA1}"/>
              </a:ext>
            </a:extLst>
          </p:cNvPr>
          <p:cNvSpPr/>
          <p:nvPr/>
        </p:nvSpPr>
        <p:spPr>
          <a:xfrm>
            <a:off x="0" y="0"/>
            <a:ext cx="9144000" cy="313509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0070C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770C4EE-5223-97EA-26A0-FECC769ECFD2}"/>
              </a:ext>
            </a:extLst>
          </p:cNvPr>
          <p:cNvSpPr/>
          <p:nvPr/>
        </p:nvSpPr>
        <p:spPr>
          <a:xfrm rot="10800000">
            <a:off x="0" y="6667500"/>
            <a:ext cx="9144000" cy="190500"/>
          </a:xfrm>
          <a:prstGeom prst="rect">
            <a:avLst/>
          </a:prstGeom>
          <a:gradFill>
            <a:gsLst>
              <a:gs pos="7000">
                <a:schemeClr val="accent1">
                  <a:lumMod val="5000"/>
                  <a:lumOff val="95000"/>
                </a:schemeClr>
              </a:gs>
              <a:gs pos="44000">
                <a:srgbClr val="0070C0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E4E1947-7003-6693-43B1-2AD78DB40425}"/>
              </a:ext>
            </a:extLst>
          </p:cNvPr>
          <p:cNvSpPr txBox="1"/>
          <p:nvPr/>
        </p:nvSpPr>
        <p:spPr>
          <a:xfrm>
            <a:off x="227240" y="494110"/>
            <a:ext cx="434475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品番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:L3632</a:t>
            </a:r>
          </a:p>
          <a:p>
            <a:pPr algn="l"/>
            <a:r>
              <a:rPr lang="en-US" altLang="ja-JP" sz="2000" b="1" u="sng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COB</a:t>
            </a:r>
            <a:r>
              <a:rPr lang="ja-JP" altLang="en-US" sz="2000" b="1" u="sng" dirty="0">
                <a:solidFill>
                  <a:srgbClr val="333333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スリムライト</a:t>
            </a:r>
            <a:endParaRPr lang="ja-JP" altLang="en-US" sz="2000" b="1" i="0" u="sng" dirty="0">
              <a:solidFill>
                <a:srgbClr val="333333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E655E493-0DEC-FD04-C9D7-EE2F18375678}"/>
              </a:ext>
            </a:extLst>
          </p:cNvPr>
          <p:cNvSpPr txBox="1"/>
          <p:nvPr/>
        </p:nvSpPr>
        <p:spPr>
          <a:xfrm>
            <a:off x="253366" y="1210336"/>
            <a:ext cx="21259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上代</a:t>
            </a:r>
            <a:r>
              <a:rPr kumimoji="1" lang="en-US" altLang="ja-JP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:\800(</a:t>
            </a:r>
            <a:r>
              <a:rPr kumimoji="1" lang="ja-JP" altLang="en-US" sz="14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税込</a:t>
            </a:r>
            <a:r>
              <a:rPr kumimoji="1" lang="en-US" altLang="ja-JP" sz="1400" b="1">
                <a:latin typeface="Meiryo UI" panose="020B0604030504040204" pitchFamily="50" charset="-128"/>
                <a:ea typeface="Meiryo UI" panose="020B0604030504040204" pitchFamily="50" charset="-128"/>
              </a:rPr>
              <a:t>\880)</a:t>
            </a:r>
            <a:endParaRPr kumimoji="1"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49" name="表 49">
            <a:extLst>
              <a:ext uri="{FF2B5EF4-FFF2-40B4-BE49-F238E27FC236}">
                <a16:creationId xmlns:a16="http://schemas.microsoft.com/office/drawing/2014/main" id="{114C68E5-951A-FCED-205F-C8AE03A877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57256"/>
              </p:ext>
            </p:extLst>
          </p:nvPr>
        </p:nvGraphicFramePr>
        <p:xfrm>
          <a:off x="4831049" y="2650838"/>
          <a:ext cx="4122148" cy="1533618"/>
        </p:xfrm>
        <a:graphic>
          <a:graphicData uri="http://schemas.openxmlformats.org/drawingml/2006/table">
            <a:tbl>
              <a:tblPr firstCol="1" lastCol="1" bandRow="1">
                <a:tableStyleId>{8799B23B-EC83-4686-B30A-512413B5E67A}</a:tableStyleId>
              </a:tblPr>
              <a:tblGrid>
                <a:gridCol w="1135868">
                  <a:extLst>
                    <a:ext uri="{9D8B030D-6E8A-4147-A177-3AD203B41FA5}">
                      <a16:colId xmlns:a16="http://schemas.microsoft.com/office/drawing/2014/main" val="2618808635"/>
                    </a:ext>
                  </a:extLst>
                </a:gridCol>
                <a:gridCol w="2986280">
                  <a:extLst>
                    <a:ext uri="{9D8B030D-6E8A-4147-A177-3AD203B41FA5}">
                      <a16:colId xmlns:a16="http://schemas.microsoft.com/office/drawing/2014/main" val="1924190400"/>
                    </a:ext>
                  </a:extLst>
                </a:gridCol>
              </a:tblGrid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dirty="0">
                          <a:solidFill>
                            <a:schemeClr val="tx1"/>
                          </a:solidFill>
                        </a:rPr>
                        <a:t>商品サイズ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l-GR" altLang="ja-JP" sz="900" dirty="0">
                          <a:solidFill>
                            <a:schemeClr val="tx1"/>
                          </a:solidFill>
                        </a:rPr>
                        <a:t>Φ21×86㎜</a:t>
                      </a:r>
                      <a:endParaRPr kumimoji="1" lang="ja-JP" altLang="en-US" sz="9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2070867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重量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43g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6202944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材質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アルミニウム合金、</a:t>
                      </a:r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ABS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870043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カラー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ブラック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4944037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備考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化粧箱入り、取扱説明書、充電ケーブル付属</a:t>
                      </a:r>
                      <a:endParaRPr kumimoji="1" lang="en-US" altLang="ja-JP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87333050"/>
                  </a:ext>
                </a:extLst>
              </a:tr>
              <a:tr h="2556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900" b="1" dirty="0">
                          <a:solidFill>
                            <a:schemeClr val="tx1"/>
                          </a:solidFill>
                        </a:rPr>
                        <a:t>梱入数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900" b="1" dirty="0">
                          <a:solidFill>
                            <a:schemeClr val="tx1"/>
                          </a:solidFill>
                        </a:rPr>
                        <a:t>160</a:t>
                      </a:r>
                      <a:endParaRPr kumimoji="1" lang="ja-JP" altLang="en-US" sz="900" b="1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3921165"/>
                  </a:ext>
                </a:extLst>
              </a:tr>
            </a:tbl>
          </a:graphicData>
        </a:graphic>
      </p:graphicFrame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919E710D-6133-16D4-318A-05CA66FB5736}"/>
              </a:ext>
            </a:extLst>
          </p:cNvPr>
          <p:cNvSpPr txBox="1"/>
          <p:nvPr/>
        </p:nvSpPr>
        <p:spPr>
          <a:xfrm>
            <a:off x="4743963" y="2405259"/>
            <a:ext cx="8258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kumimoji="1" lang="ja-JP" altLang="en-US" sz="1000" b="1" u="sng" dirty="0">
                <a:latin typeface="Meiryo UI" panose="020B0604030504040204" pitchFamily="50" charset="-128"/>
                <a:ea typeface="Meiryo UI" panose="020B0604030504040204" pitchFamily="50" charset="-128"/>
              </a:rPr>
              <a:t>商品情報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96330DE5-5203-5D5B-7573-FF0E5C7911FE}"/>
              </a:ext>
            </a:extLst>
          </p:cNvPr>
          <p:cNvSpPr txBox="1"/>
          <p:nvPr/>
        </p:nvSpPr>
        <p:spPr>
          <a:xfrm>
            <a:off x="278675" y="1593668"/>
            <a:ext cx="2749471" cy="434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400"/>
              </a:lnSpc>
            </a:pP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コンパクトでありながら強力発光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400"/>
              </a:lnSpc>
            </a:pPr>
            <a:r>
              <a:rPr kumimoji="1"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ランタンとしても使用できる充電式ハンディライト</a:t>
            </a:r>
            <a:endParaRPr kumimoji="1"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F1F59FD-6A29-C7E6-7EE8-F41B77698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621" y="3869253"/>
            <a:ext cx="1433048" cy="1052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6E72DF17-626A-B209-D50A-3287A3D79A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/>
          <a:stretch/>
        </p:blipFill>
        <p:spPr bwMode="auto">
          <a:xfrm>
            <a:off x="-1714262" y="2581289"/>
            <a:ext cx="1072888" cy="1104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1A381070-7B61-515D-ECF6-5A0D2C898B32}"/>
              </a:ext>
            </a:extLst>
          </p:cNvPr>
          <p:cNvGrpSpPr>
            <a:grpSpLocks/>
          </p:cNvGrpSpPr>
          <p:nvPr/>
        </p:nvGrpSpPr>
        <p:grpSpPr bwMode="auto">
          <a:xfrm>
            <a:off x="624710" y="4869087"/>
            <a:ext cx="3432259" cy="1427163"/>
            <a:chOff x="-117558" y="192088"/>
            <a:chExt cx="3432259" cy="1427163"/>
          </a:xfrm>
        </p:grpSpPr>
        <p:grpSp>
          <p:nvGrpSpPr>
            <p:cNvPr id="18" name="グループ化 17">
              <a:extLst>
                <a:ext uri="{FF2B5EF4-FFF2-40B4-BE49-F238E27FC236}">
                  <a16:creationId xmlns:a16="http://schemas.microsoft.com/office/drawing/2014/main" id="{D9D987AE-9630-B65B-480C-B1035D4EBE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17558" y="192088"/>
              <a:ext cx="3432259" cy="1427163"/>
              <a:chOff x="-117850" y="88170"/>
              <a:chExt cx="3440771" cy="655081"/>
            </a:xfrm>
          </p:grpSpPr>
          <p:sp>
            <p:nvSpPr>
              <p:cNvPr id="23" name="テキスト ボックス 34">
                <a:extLst>
                  <a:ext uri="{FF2B5EF4-FFF2-40B4-BE49-F238E27FC236}">
                    <a16:creationId xmlns:a16="http://schemas.microsoft.com/office/drawing/2014/main" id="{DF40AEBF-E3EE-B8F9-5FC1-83357E7BA2A7}"/>
                  </a:ext>
                </a:extLst>
              </p:cNvPr>
              <p:cNvSpPr txBox="1"/>
              <p:nvPr/>
            </p:nvSpPr>
            <p:spPr>
              <a:xfrm>
                <a:off x="-117850" y="88170"/>
                <a:ext cx="1031251" cy="13990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ja-JP" altLang="en-US" sz="1000">
                    <a:latin typeface="Meiryo UI" panose="020B0604030504040204" pitchFamily="50" charset="-128"/>
                    <a:ea typeface="Meiryo UI" panose="020B0604030504040204" pitchFamily="50" charset="-128"/>
                  </a:rPr>
                  <a:t>■</a:t>
                </a:r>
                <a:r>
                  <a:rPr kumimoji="1" lang="ja-JP" altLang="en-US" sz="1000" b="1" u="sng">
                    <a:latin typeface="Meiryo UI" panose="020B0604030504040204" pitchFamily="50" charset="-128"/>
                    <a:ea typeface="Meiryo UI" panose="020B0604030504040204" pitchFamily="50" charset="-128"/>
                  </a:rPr>
                  <a:t>名入れ範囲</a:t>
                </a:r>
              </a:p>
            </p:txBody>
          </p:sp>
          <p:grpSp>
            <p:nvGrpSpPr>
              <p:cNvPr id="25" name="グループ化 24">
                <a:extLst>
                  <a:ext uri="{FF2B5EF4-FFF2-40B4-BE49-F238E27FC236}">
                    <a16:creationId xmlns:a16="http://schemas.microsoft.com/office/drawing/2014/main" id="{7435F67F-4980-CCA1-FF8C-DE5F9F2B91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88022" y="236091"/>
                <a:ext cx="2434899" cy="507160"/>
                <a:chOff x="888022" y="236091"/>
                <a:chExt cx="2445787" cy="507160"/>
              </a:xfrm>
            </p:grpSpPr>
            <p:sp>
              <p:nvSpPr>
                <p:cNvPr id="27" name="四角形: 角を丸くする 26">
                  <a:extLst>
                    <a:ext uri="{FF2B5EF4-FFF2-40B4-BE49-F238E27FC236}">
                      <a16:creationId xmlns:a16="http://schemas.microsoft.com/office/drawing/2014/main" id="{FFFEC356-F3E0-82F4-DFA1-518FBAB4CD02}"/>
                    </a:ext>
                  </a:extLst>
                </p:cNvPr>
                <p:cNvSpPr/>
                <p:nvPr/>
              </p:nvSpPr>
              <p:spPr>
                <a:xfrm>
                  <a:off x="888022" y="236091"/>
                  <a:ext cx="2445787" cy="507160"/>
                </a:xfrm>
                <a:prstGeom prst="roundRect">
                  <a:avLst>
                    <a:gd name="adj" fmla="val 3372"/>
                  </a:avLst>
                </a:prstGeom>
                <a:noFill/>
                <a:ln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テキスト ボックス 8">
                  <a:extLst>
                    <a:ext uri="{FF2B5EF4-FFF2-40B4-BE49-F238E27FC236}">
                      <a16:creationId xmlns:a16="http://schemas.microsoft.com/office/drawing/2014/main" id="{E3070E43-3A4C-560C-94C7-7C7101E218B8}"/>
                    </a:ext>
                  </a:extLst>
                </p:cNvPr>
                <p:cNvSpPr txBox="1"/>
                <p:nvPr/>
              </p:nvSpPr>
              <p:spPr>
                <a:xfrm>
                  <a:off x="1607371" y="581485"/>
                  <a:ext cx="1189324" cy="1573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kumimoji="1" lang="en-US" altLang="ja-JP" sz="1050" b="1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W30×H8mm</a:t>
                  </a:r>
                  <a:endParaRPr kumimoji="1" lang="ja-JP" altLang="en-US" sz="1050" b="1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D5488803-99F4-B87B-70B0-B568C78A61AF}"/>
                  </a:ext>
                </a:extLst>
              </p:cNvPr>
              <p:cNvSpPr/>
              <p:nvPr/>
            </p:nvSpPr>
            <p:spPr bwMode="auto">
              <a:xfrm>
                <a:off x="1451391" y="301672"/>
                <a:ext cx="496528" cy="830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kumimoji="1" lang="ja-JP" altLang="en-US"/>
              </a:p>
            </p:txBody>
          </p:sp>
        </p:grp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B144D6B9-AE20-D21F-D0DE-7159DCF550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04" t="34273" r="8540" b="29089"/>
            <a:stretch>
              <a:fillRect/>
            </a:stretch>
          </p:blipFill>
          <p:spPr bwMode="auto">
            <a:xfrm>
              <a:off x="1476374" y="581028"/>
              <a:ext cx="1343025" cy="660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59282A2C-7801-187B-38E0-AC680350D085}"/>
              </a:ext>
            </a:extLst>
          </p:cNvPr>
          <p:cNvGrpSpPr/>
          <p:nvPr/>
        </p:nvGrpSpPr>
        <p:grpSpPr>
          <a:xfrm>
            <a:off x="4796690" y="616061"/>
            <a:ext cx="4257362" cy="1395116"/>
            <a:chOff x="4659398" y="703297"/>
            <a:chExt cx="4257362" cy="1395116"/>
          </a:xfrm>
        </p:grpSpPr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52AB73B6-9CF3-96FE-4B87-361D5CEED5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7563" y="703297"/>
              <a:ext cx="1378022" cy="1378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14088F29-F78B-C855-3A35-DC1BE2BDDE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8738" y="703297"/>
              <a:ext cx="1378022" cy="1378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6B5C6314-584D-C3F7-8C6B-244E1ECB45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9398" y="720391"/>
              <a:ext cx="1378022" cy="1378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44F31205-73FB-23D0-A858-186778C844A4}"/>
              </a:ext>
            </a:extLst>
          </p:cNvPr>
          <p:cNvGrpSpPr/>
          <p:nvPr/>
        </p:nvGrpSpPr>
        <p:grpSpPr>
          <a:xfrm>
            <a:off x="4732688" y="4696015"/>
            <a:ext cx="4287006" cy="1638367"/>
            <a:chOff x="4646217" y="4649591"/>
            <a:chExt cx="4287006" cy="1638367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7D073F98-49F8-1936-408F-2BA57F454E5E}"/>
                </a:ext>
              </a:extLst>
            </p:cNvPr>
            <p:cNvGrpSpPr/>
            <p:nvPr/>
          </p:nvGrpSpPr>
          <p:grpSpPr>
            <a:xfrm>
              <a:off x="4646217" y="4649591"/>
              <a:ext cx="4287006" cy="1382301"/>
              <a:chOff x="4572000" y="4834493"/>
              <a:chExt cx="4421446" cy="1382301"/>
            </a:xfrm>
          </p:grpSpPr>
          <p:cxnSp>
            <p:nvCxnSpPr>
              <p:cNvPr id="10" name="直線コネクタ 9">
                <a:extLst>
                  <a:ext uri="{FF2B5EF4-FFF2-40B4-BE49-F238E27FC236}">
                    <a16:creationId xmlns:a16="http://schemas.microsoft.com/office/drawing/2014/main" id="{50710A7C-CCF5-9C09-222E-F8BD021920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446" y="5420043"/>
                <a:ext cx="432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線コネクタ 10">
                <a:extLst>
                  <a:ext uri="{FF2B5EF4-FFF2-40B4-BE49-F238E27FC236}">
                    <a16:creationId xmlns:a16="http://schemas.microsoft.com/office/drawing/2014/main" id="{3578319D-764D-6DDD-43EB-2EA76AD251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446" y="5682858"/>
                <a:ext cx="432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>
                <a:extLst>
                  <a:ext uri="{FF2B5EF4-FFF2-40B4-BE49-F238E27FC236}">
                    <a16:creationId xmlns:a16="http://schemas.microsoft.com/office/drawing/2014/main" id="{1E7FA6C1-97BF-D413-8477-42EB956C74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446" y="5946630"/>
                <a:ext cx="432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>
                <a:extLst>
                  <a:ext uri="{FF2B5EF4-FFF2-40B4-BE49-F238E27FC236}">
                    <a16:creationId xmlns:a16="http://schemas.microsoft.com/office/drawing/2014/main" id="{8A56F9B5-E0E4-896E-8CB1-1D69A7CBFD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446" y="6216794"/>
                <a:ext cx="432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>
                <a:extLst>
                  <a:ext uri="{FF2B5EF4-FFF2-40B4-BE49-F238E27FC236}">
                    <a16:creationId xmlns:a16="http://schemas.microsoft.com/office/drawing/2014/main" id="{49AAE9CD-5147-A0F2-681C-A5214DA0BF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73446" y="5160900"/>
                <a:ext cx="4320000" cy="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テキスト ボックス 19">
                <a:extLst>
                  <a:ext uri="{FF2B5EF4-FFF2-40B4-BE49-F238E27FC236}">
                    <a16:creationId xmlns:a16="http://schemas.microsoft.com/office/drawing/2014/main" id="{ECA7D3D1-CFA8-24E5-37BC-D0BFABA99680}"/>
                  </a:ext>
                </a:extLst>
              </p:cNvPr>
              <p:cNvSpPr txBox="1"/>
              <p:nvPr/>
            </p:nvSpPr>
            <p:spPr>
              <a:xfrm>
                <a:off x="4572000" y="4834493"/>
                <a:ext cx="825867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kumimoji="1" lang="en-US" altLang="ja-JP" sz="1100" dirty="0"/>
                  <a:t>memo</a:t>
                </a:r>
                <a:endParaRPr kumimoji="1" lang="ja-JP" altLang="en-US" sz="1100" dirty="0"/>
              </a:p>
            </p:txBody>
          </p:sp>
        </p:grp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FDC3D72B-DF2C-77CD-2684-E2975AAB2A37}"/>
                </a:ext>
              </a:extLst>
            </p:cNvPr>
            <p:cNvCxnSpPr>
              <a:cxnSpLocks/>
            </p:cNvCxnSpPr>
            <p:nvPr/>
          </p:nvCxnSpPr>
          <p:spPr>
            <a:xfrm>
              <a:off x="4744578" y="6287958"/>
              <a:ext cx="4188645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グラフィックス 6">
            <a:extLst>
              <a:ext uri="{FF2B5EF4-FFF2-40B4-BE49-F238E27FC236}">
                <a16:creationId xmlns:a16="http://schemas.microsoft.com/office/drawing/2014/main" id="{39501FA6-6DF7-AA39-B389-82AB291383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7427" y="2242646"/>
            <a:ext cx="3802429" cy="1510409"/>
          </a:xfrm>
          <a:prstGeom prst="rect">
            <a:avLst/>
          </a:prstGeom>
        </p:spPr>
      </p:pic>
      <p:pic>
        <p:nvPicPr>
          <p:cNvPr id="22" name="グラフィックス 21">
            <a:extLst>
              <a:ext uri="{FF2B5EF4-FFF2-40B4-BE49-F238E27FC236}">
                <a16:creationId xmlns:a16="http://schemas.microsoft.com/office/drawing/2014/main" id="{15B2F00A-499A-7E6B-CD47-A803EC95E9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70569" y="3869253"/>
            <a:ext cx="1506860" cy="99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951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822</TotalTime>
  <Words>61</Words>
  <Application>Microsoft Office PowerPoint</Application>
  <PresentationFormat>画面に合わせる (4:3)</PresentationFormat>
  <Paragraphs>21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達也</dc:creator>
  <cp:lastModifiedBy>CO LTD NEED</cp:lastModifiedBy>
  <cp:revision>24</cp:revision>
  <dcterms:created xsi:type="dcterms:W3CDTF">2023-01-27T06:17:12Z</dcterms:created>
  <dcterms:modified xsi:type="dcterms:W3CDTF">2025-01-08T08:17:37Z</dcterms:modified>
</cp:coreProperties>
</file>