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2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淡色スタイル 3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9497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09039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8516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0199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95473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7397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926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1678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0045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29538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42055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305613-6109-40B9-9F26-3FD75B42F5E2}" type="datetimeFigureOut">
              <a:rPr kumimoji="1" lang="ja-JP" altLang="en-US" smtClean="0"/>
              <a:t>2025/1/7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8B2B4-FCDE-4D37-9AFC-3F8C423A691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0674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図 23">
            <a:extLst>
              <a:ext uri="{FF2B5EF4-FFF2-40B4-BE49-F238E27FC236}">
                <a16:creationId xmlns:a16="http://schemas.microsoft.com/office/drawing/2014/main" id="{81EB8BC4-558B-3BDA-ACF2-155933540D5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00100" y="5778500"/>
            <a:ext cx="2260600" cy="513773"/>
          </a:xfrm>
          <a:prstGeom prst="rect">
            <a:avLst/>
          </a:prstGeom>
        </p:spPr>
      </p:pic>
      <p:pic>
        <p:nvPicPr>
          <p:cNvPr id="17" name="図 16">
            <a:extLst>
              <a:ext uri="{FF2B5EF4-FFF2-40B4-BE49-F238E27FC236}">
                <a16:creationId xmlns:a16="http://schemas.microsoft.com/office/drawing/2014/main" id="{0FC944B9-B5FA-16F7-DB84-9AE7245018A1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46100" y="1803400"/>
            <a:ext cx="3784600" cy="3784600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EE4E1947-7003-6693-43B1-2AD78DB40425}"/>
              </a:ext>
            </a:extLst>
          </p:cNvPr>
          <p:cNvSpPr txBox="1"/>
          <p:nvPr/>
        </p:nvSpPr>
        <p:spPr>
          <a:xfrm>
            <a:off x="227241" y="494110"/>
            <a:ext cx="38401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ja-JP" altLang="en-US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品番</a:t>
            </a:r>
            <a:r>
              <a:rPr lang="en-US" altLang="ja-JP" sz="1600" b="0" i="0" dirty="0">
                <a:solidFill>
                  <a:srgbClr val="333333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</a:rPr>
              <a:t>:P3306</a:t>
            </a:r>
          </a:p>
          <a:p>
            <a:pPr algn="l"/>
            <a:r>
              <a:rPr lang="ja-JP" altLang="en-US" sz="2400" b="1" u="sng" dirty="0">
                <a:solidFill>
                  <a:srgbClr val="333333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メタルラバーペン</a:t>
            </a:r>
            <a:endParaRPr lang="ja-JP" altLang="en-US" sz="2400" b="1" i="0" u="sng" dirty="0">
              <a:solidFill>
                <a:srgbClr val="333333"/>
              </a:solidFill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E655E493-0DEC-FD04-C9D7-EE2F18375678}"/>
              </a:ext>
            </a:extLst>
          </p:cNvPr>
          <p:cNvSpPr txBox="1"/>
          <p:nvPr/>
        </p:nvSpPr>
        <p:spPr>
          <a:xfrm>
            <a:off x="253366" y="1210336"/>
            <a:ext cx="212590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上代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:\130(</a:t>
            </a:r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税込</a:t>
            </a:r>
            <a:r>
              <a:rPr kumimoji="1" lang="en-US" altLang="ja-JP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\143)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5D5E7559-D070-C0B3-CEA3-8BA7B7339398}"/>
              </a:ext>
            </a:extLst>
          </p:cNvPr>
          <p:cNvSpPr txBox="1"/>
          <p:nvPr/>
        </p:nvSpPr>
        <p:spPr>
          <a:xfrm>
            <a:off x="323035" y="5444098"/>
            <a:ext cx="95410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名入れ範囲</a:t>
            </a:r>
          </a:p>
        </p:txBody>
      </p:sp>
      <p:graphicFrame>
        <p:nvGraphicFramePr>
          <p:cNvPr id="49" name="表 49">
            <a:extLst>
              <a:ext uri="{FF2B5EF4-FFF2-40B4-BE49-F238E27FC236}">
                <a16:creationId xmlns:a16="http://schemas.microsoft.com/office/drawing/2014/main" id="{114C68E5-951A-FCED-205F-C8AE03A877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59302533"/>
              </p:ext>
            </p:extLst>
          </p:nvPr>
        </p:nvGraphicFramePr>
        <p:xfrm>
          <a:off x="4673446" y="2955622"/>
          <a:ext cx="4122148" cy="1533618"/>
        </p:xfrm>
        <a:graphic>
          <a:graphicData uri="http://schemas.openxmlformats.org/drawingml/2006/table">
            <a:tbl>
              <a:tblPr firstCol="1" lastCol="1" bandRow="1">
                <a:tableStyleId>{8799B23B-EC83-4686-B30A-512413B5E67A}</a:tableStyleId>
              </a:tblPr>
              <a:tblGrid>
                <a:gridCol w="1135868">
                  <a:extLst>
                    <a:ext uri="{9D8B030D-6E8A-4147-A177-3AD203B41FA5}">
                      <a16:colId xmlns:a16="http://schemas.microsoft.com/office/drawing/2014/main" val="2618808635"/>
                    </a:ext>
                  </a:extLst>
                </a:gridCol>
                <a:gridCol w="2986280">
                  <a:extLst>
                    <a:ext uri="{9D8B030D-6E8A-4147-A177-3AD203B41FA5}">
                      <a16:colId xmlns:a16="http://schemas.microsoft.com/office/drawing/2014/main" val="1924190400"/>
                    </a:ext>
                  </a:extLst>
                </a:gridCol>
              </a:tblGrid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商品サイズ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l-GR" altLang="ja-JP" sz="900" dirty="0">
                          <a:solidFill>
                            <a:schemeClr val="tx1"/>
                          </a:solidFill>
                        </a:rPr>
                        <a:t>Φ</a:t>
                      </a:r>
                      <a:r>
                        <a:rPr kumimoji="1" lang="en-US" altLang="ja-JP" sz="900" dirty="0">
                          <a:solidFill>
                            <a:schemeClr val="tx1"/>
                          </a:solidFill>
                        </a:rPr>
                        <a:t>10×137</a:t>
                      </a:r>
                      <a:r>
                        <a:rPr kumimoji="1" lang="ja-JP" altLang="en-US" sz="900" dirty="0">
                          <a:solidFill>
                            <a:schemeClr val="tx1"/>
                          </a:solidFill>
                        </a:rPr>
                        <a:t>㎜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2070867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重量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18g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686202944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材質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アルミニウム合金・鉄・シリコン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45870043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カラー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ネイビー・グレー・ブラック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色指定可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0726071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備考</a:t>
                      </a:r>
                      <a:endParaRPr kumimoji="1" lang="en-US" altLang="ja-JP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インク色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/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黒、</a:t>
                      </a:r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OPP</a:t>
                      </a:r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袋入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87333050"/>
                  </a:ext>
                </a:extLst>
              </a:tr>
              <a:tr h="25560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1" dirty="0">
                          <a:solidFill>
                            <a:schemeClr val="tx1"/>
                          </a:solidFill>
                        </a:rPr>
                        <a:t>梱入数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en-US" altLang="ja-JP" sz="900" b="1" dirty="0">
                          <a:solidFill>
                            <a:schemeClr val="tx1"/>
                          </a:solidFill>
                        </a:rPr>
                        <a:t>600</a:t>
                      </a:r>
                      <a:endParaRPr kumimoji="1" lang="ja-JP" altLang="en-US" sz="900" b="1" dirty="0">
                        <a:solidFill>
                          <a:schemeClr val="tx1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83921165"/>
                  </a:ext>
                </a:extLst>
              </a:tr>
            </a:tbl>
          </a:graphicData>
        </a:graphic>
      </p:graphicFrame>
      <p:sp>
        <p:nvSpPr>
          <p:cNvPr id="50" name="テキスト ボックス 49">
            <a:extLst>
              <a:ext uri="{FF2B5EF4-FFF2-40B4-BE49-F238E27FC236}">
                <a16:creationId xmlns:a16="http://schemas.microsoft.com/office/drawing/2014/main" id="{919E710D-6133-16D4-318A-05CA66FB5736}"/>
              </a:ext>
            </a:extLst>
          </p:cNvPr>
          <p:cNvSpPr txBox="1"/>
          <p:nvPr/>
        </p:nvSpPr>
        <p:spPr>
          <a:xfrm>
            <a:off x="4586360" y="2657791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dirty="0">
                <a:latin typeface="Meiryo UI" panose="020B0604030504040204" pitchFamily="50" charset="-128"/>
                <a:ea typeface="Meiryo UI" panose="020B0604030504040204" pitchFamily="50" charset="-128"/>
              </a:rPr>
              <a:t>■</a:t>
            </a:r>
            <a:r>
              <a:rPr kumimoji="1" lang="ja-JP" altLang="en-US" sz="10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商品情報</a:t>
            </a:r>
          </a:p>
        </p:txBody>
      </p:sp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66376E77-1768-093A-13B3-EF40F20B41D5}"/>
              </a:ext>
            </a:extLst>
          </p:cNvPr>
          <p:cNvGrpSpPr/>
          <p:nvPr/>
        </p:nvGrpSpPr>
        <p:grpSpPr>
          <a:xfrm>
            <a:off x="470262" y="5765074"/>
            <a:ext cx="2876657" cy="714102"/>
            <a:chOff x="470262" y="5765074"/>
            <a:chExt cx="2876657" cy="714102"/>
          </a:xfrm>
        </p:grpSpPr>
        <p:sp>
          <p:nvSpPr>
            <p:cNvPr id="34" name="四角形: 角を丸くする 33">
              <a:extLst>
                <a:ext uri="{FF2B5EF4-FFF2-40B4-BE49-F238E27FC236}">
                  <a16:creationId xmlns:a16="http://schemas.microsoft.com/office/drawing/2014/main" id="{1E091A46-E0C4-EC2A-0D92-E0328A0622F7}"/>
                </a:ext>
              </a:extLst>
            </p:cNvPr>
            <p:cNvSpPr/>
            <p:nvPr/>
          </p:nvSpPr>
          <p:spPr>
            <a:xfrm>
              <a:off x="470262" y="5765074"/>
              <a:ext cx="2876657" cy="714102"/>
            </a:xfrm>
            <a:prstGeom prst="roundRect">
              <a:avLst>
                <a:gd name="adj" fmla="val 3372"/>
              </a:avLst>
            </a:prstGeom>
            <a:noFill/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9" name="テキスト ボックス 8">
              <a:extLst>
                <a:ext uri="{FF2B5EF4-FFF2-40B4-BE49-F238E27FC236}">
                  <a16:creationId xmlns:a16="http://schemas.microsoft.com/office/drawing/2014/main" id="{82F03286-8BB8-ED46-9306-7B37BD563A13}"/>
                </a:ext>
              </a:extLst>
            </p:cNvPr>
            <p:cNvSpPr txBox="1"/>
            <p:nvPr/>
          </p:nvSpPr>
          <p:spPr>
            <a:xfrm>
              <a:off x="1354332" y="6180856"/>
              <a:ext cx="1140056" cy="25391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en-US" altLang="ja-JP" sz="1050" b="1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W50×H5mm</a:t>
              </a:r>
              <a:endParaRPr kumimoji="1" lang="ja-JP" altLang="en-US" sz="1050" b="1" dirty="0"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E82A01EC-8A91-34C2-8B94-1B40DF0E43F3}"/>
              </a:ext>
            </a:extLst>
          </p:cNvPr>
          <p:cNvSpPr txBox="1"/>
          <p:nvPr/>
        </p:nvSpPr>
        <p:spPr>
          <a:xfrm>
            <a:off x="278675" y="1593668"/>
            <a:ext cx="335380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扱いやすいメタルの重厚感とラバー仕上げによる高級感！</a:t>
            </a:r>
            <a:endParaRPr kumimoji="1" lang="en-US" altLang="ja-JP" sz="11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ブラック・ネイビー・グレーの</a:t>
            </a:r>
            <a:r>
              <a:rPr kumimoji="1" lang="en-US" altLang="ja-JP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3</a:t>
            </a:r>
            <a:r>
              <a:rPr kumimoji="1" lang="ja-JP" altLang="en-US" sz="1100" dirty="0">
                <a:latin typeface="Meiryo UI" panose="020B0604030504040204" pitchFamily="50" charset="-128"/>
                <a:ea typeface="Meiryo UI" panose="020B0604030504040204" pitchFamily="50" charset="-128"/>
              </a:rPr>
              <a:t>色展開のボールペンです。</a:t>
            </a:r>
          </a:p>
        </p:txBody>
      </p:sp>
      <p:grpSp>
        <p:nvGrpSpPr>
          <p:cNvPr id="5" name="グループ化 4">
            <a:extLst>
              <a:ext uri="{FF2B5EF4-FFF2-40B4-BE49-F238E27FC236}">
                <a16:creationId xmlns:a16="http://schemas.microsoft.com/office/drawing/2014/main" id="{C772A9C6-1001-D88C-1E35-51203C5A398A}"/>
              </a:ext>
            </a:extLst>
          </p:cNvPr>
          <p:cNvGrpSpPr/>
          <p:nvPr/>
        </p:nvGrpSpPr>
        <p:grpSpPr>
          <a:xfrm>
            <a:off x="936843" y="4975914"/>
            <a:ext cx="2238011" cy="215452"/>
            <a:chOff x="857035" y="5005743"/>
            <a:chExt cx="1751570" cy="168624"/>
          </a:xfrm>
        </p:grpSpPr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7CE7AC95-8D20-B602-95DC-EB9C2DC14E5E}"/>
                </a:ext>
              </a:extLst>
            </p:cNvPr>
            <p:cNvSpPr txBox="1"/>
            <p:nvPr/>
          </p:nvSpPr>
          <p:spPr>
            <a:xfrm>
              <a:off x="857035" y="5005743"/>
              <a:ext cx="389172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ネイビー</a:t>
              </a:r>
            </a:p>
          </p:txBody>
        </p:sp>
        <p:sp>
          <p:nvSpPr>
            <p:cNvPr id="12" name="テキスト ボックス 11">
              <a:extLst>
                <a:ext uri="{FF2B5EF4-FFF2-40B4-BE49-F238E27FC236}">
                  <a16:creationId xmlns:a16="http://schemas.microsoft.com/office/drawing/2014/main" id="{5A44FDCE-E471-07A3-C7C5-478494952324}"/>
                </a:ext>
              </a:extLst>
            </p:cNvPr>
            <p:cNvSpPr txBox="1"/>
            <p:nvPr/>
          </p:nvSpPr>
          <p:spPr>
            <a:xfrm>
              <a:off x="1494133" y="5005749"/>
              <a:ext cx="331462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グレー</a:t>
              </a:r>
            </a:p>
          </p:txBody>
        </p:sp>
        <p:sp>
          <p:nvSpPr>
            <p:cNvPr id="19" name="テキスト ボックス 18">
              <a:extLst>
                <a:ext uri="{FF2B5EF4-FFF2-40B4-BE49-F238E27FC236}">
                  <a16:creationId xmlns:a16="http://schemas.microsoft.com/office/drawing/2014/main" id="{3F6C231F-B31B-FA78-BB80-14EA481A8EC8}"/>
                </a:ext>
              </a:extLst>
            </p:cNvPr>
            <p:cNvSpPr txBox="1"/>
            <p:nvPr/>
          </p:nvSpPr>
          <p:spPr>
            <a:xfrm>
              <a:off x="2247034" y="5005749"/>
              <a:ext cx="361571" cy="1686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00" dirty="0">
                  <a:latin typeface="Meiryo UI" panose="020B0604030504040204" pitchFamily="50" charset="-128"/>
                  <a:ea typeface="Meiryo UI" panose="020B0604030504040204" pitchFamily="50" charset="-128"/>
                </a:rPr>
                <a:t>ブラック</a:t>
              </a:r>
            </a:p>
          </p:txBody>
        </p:sp>
      </p:grp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98A26F0-D924-0A7F-5856-C5189860E4BE}"/>
              </a:ext>
            </a:extLst>
          </p:cNvPr>
          <p:cNvSpPr txBox="1"/>
          <p:nvPr/>
        </p:nvSpPr>
        <p:spPr>
          <a:xfrm>
            <a:off x="8127107" y="2289368"/>
            <a:ext cx="65477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>
                <a:latin typeface="Meiryo UI" panose="020B0604030504040204" pitchFamily="50" charset="-128"/>
                <a:ea typeface="Meiryo UI" panose="020B0604030504040204" pitchFamily="50" charset="-128"/>
              </a:rPr>
              <a:t>ボールペン</a:t>
            </a:r>
          </a:p>
        </p:txBody>
      </p:sp>
      <p:pic>
        <p:nvPicPr>
          <p:cNvPr id="13" name="図 12">
            <a:extLst>
              <a:ext uri="{FF2B5EF4-FFF2-40B4-BE49-F238E27FC236}">
                <a16:creationId xmlns:a16="http://schemas.microsoft.com/office/drawing/2014/main" id="{A2F4D6E1-DAC5-7B18-B547-D52D0F744756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71064" y="785479"/>
            <a:ext cx="1517435" cy="1517435"/>
          </a:xfrm>
          <a:prstGeom prst="rect">
            <a:avLst/>
          </a:prstGeom>
        </p:spPr>
      </p:pic>
      <p:pic>
        <p:nvPicPr>
          <p:cNvPr id="21" name="図 20">
            <a:extLst>
              <a:ext uri="{FF2B5EF4-FFF2-40B4-BE49-F238E27FC236}">
                <a16:creationId xmlns:a16="http://schemas.microsoft.com/office/drawing/2014/main" id="{3E001BFD-2349-BC5F-FC08-7B1AC0F0A308}"/>
              </a:ext>
            </a:extLst>
          </p:cNvPr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6360" y="809535"/>
            <a:ext cx="2401381" cy="1507065"/>
          </a:xfrm>
          <a:prstGeom prst="rect">
            <a:avLst/>
          </a:prstGeom>
        </p:spPr>
      </p:pic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6468D7C4-E862-A659-E88B-47C3E82E9BAA}"/>
              </a:ext>
            </a:extLst>
          </p:cNvPr>
          <p:cNvSpPr/>
          <p:nvPr/>
        </p:nvSpPr>
        <p:spPr>
          <a:xfrm>
            <a:off x="0" y="0"/>
            <a:ext cx="9144000" cy="313509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30EE57B0-7FAA-AD67-F86E-9C68E64C53DF}"/>
              </a:ext>
            </a:extLst>
          </p:cNvPr>
          <p:cNvSpPr/>
          <p:nvPr/>
        </p:nvSpPr>
        <p:spPr>
          <a:xfrm rot="10800000">
            <a:off x="0" y="6667500"/>
            <a:ext cx="9144000" cy="190500"/>
          </a:xfrm>
          <a:prstGeom prst="rect">
            <a:avLst/>
          </a:prstGeom>
          <a:gradFill>
            <a:gsLst>
              <a:gs pos="7000">
                <a:schemeClr val="accent1">
                  <a:lumMod val="5000"/>
                  <a:lumOff val="95000"/>
                </a:schemeClr>
              </a:gs>
              <a:gs pos="44000">
                <a:schemeClr val="bg1">
                  <a:lumMod val="65000"/>
                </a:schemeClr>
              </a:gs>
            </a:gsLst>
            <a:lin ang="6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A348A0F7-99D4-4515-AE9A-7E12DD5D91A3}"/>
              </a:ext>
            </a:extLst>
          </p:cNvPr>
          <p:cNvGrpSpPr/>
          <p:nvPr/>
        </p:nvGrpSpPr>
        <p:grpSpPr>
          <a:xfrm>
            <a:off x="4572000" y="4745096"/>
            <a:ext cx="4421446" cy="1628321"/>
            <a:chOff x="4572000" y="4834493"/>
            <a:chExt cx="4421446" cy="1628321"/>
          </a:xfrm>
        </p:grpSpPr>
        <p:cxnSp>
          <p:nvCxnSpPr>
            <p:cNvPr id="14" name="直線コネクタ 13">
              <a:extLst>
                <a:ext uri="{FF2B5EF4-FFF2-40B4-BE49-F238E27FC236}">
                  <a16:creationId xmlns:a16="http://schemas.microsoft.com/office/drawing/2014/main" id="{DA674A88-BCA4-C430-8DFF-5A1EECA2739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420043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>
              <a:extLst>
                <a:ext uri="{FF2B5EF4-FFF2-40B4-BE49-F238E27FC236}">
                  <a16:creationId xmlns:a16="http://schemas.microsoft.com/office/drawing/2014/main" id="{0985C975-A899-5585-D64F-DD9AAE39CD13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682858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直線コネクタ 15">
              <a:extLst>
                <a:ext uri="{FF2B5EF4-FFF2-40B4-BE49-F238E27FC236}">
                  <a16:creationId xmlns:a16="http://schemas.microsoft.com/office/drawing/2014/main" id="{1043CCB3-2826-2CB1-724A-ACFC4B04CE15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94663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>
              <a:extLst>
                <a:ext uri="{FF2B5EF4-FFF2-40B4-BE49-F238E27FC236}">
                  <a16:creationId xmlns:a16="http://schemas.microsoft.com/office/drawing/2014/main" id="{F1125BE3-6CC5-5BD6-0144-C84FAB34AEED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21679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直線コネクタ 19">
              <a:extLst>
                <a:ext uri="{FF2B5EF4-FFF2-40B4-BE49-F238E27FC236}">
                  <a16:creationId xmlns:a16="http://schemas.microsoft.com/office/drawing/2014/main" id="{A5B23DFB-F6C2-B320-75E8-E455390218E4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6462814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>
              <a:extLst>
                <a:ext uri="{FF2B5EF4-FFF2-40B4-BE49-F238E27FC236}">
                  <a16:creationId xmlns:a16="http://schemas.microsoft.com/office/drawing/2014/main" id="{4437F3D2-CD77-3747-BD7A-B3F10937D3D7}"/>
                </a:ext>
              </a:extLst>
            </p:cNvPr>
            <p:cNvCxnSpPr>
              <a:cxnSpLocks/>
            </p:cNvCxnSpPr>
            <p:nvPr/>
          </p:nvCxnSpPr>
          <p:spPr>
            <a:xfrm>
              <a:off x="4673446" y="5160900"/>
              <a:ext cx="4320000" cy="0"/>
            </a:xfrm>
            <a:prstGeom prst="line">
              <a:avLst/>
            </a:prstGeom>
            <a:ln w="12700">
              <a:solidFill>
                <a:schemeClr val="tx1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テキスト ボックス 22">
              <a:extLst>
                <a:ext uri="{FF2B5EF4-FFF2-40B4-BE49-F238E27FC236}">
                  <a16:creationId xmlns:a16="http://schemas.microsoft.com/office/drawing/2014/main" id="{27CC6224-7932-EB13-2732-FE128598C207}"/>
                </a:ext>
              </a:extLst>
            </p:cNvPr>
            <p:cNvSpPr txBox="1"/>
            <p:nvPr/>
          </p:nvSpPr>
          <p:spPr>
            <a:xfrm>
              <a:off x="4572000" y="4834493"/>
              <a:ext cx="825867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en-US" altLang="ja-JP" sz="1100" dirty="0"/>
                <a:t>memo</a:t>
              </a:r>
              <a:endParaRPr kumimoji="1" lang="ja-JP" altLang="en-US" sz="11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782998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465</TotalTime>
  <Words>84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達也</dc:creator>
  <cp:lastModifiedBy>CO LTD NEED</cp:lastModifiedBy>
  <cp:revision>19</cp:revision>
  <dcterms:created xsi:type="dcterms:W3CDTF">2023-01-27T06:17:12Z</dcterms:created>
  <dcterms:modified xsi:type="dcterms:W3CDTF">2025-01-07T06:36:07Z</dcterms:modified>
</cp:coreProperties>
</file>