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70" r:id="rId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8799B23B-EC83-4686-B30A-512413B5E67A}" styleName="淡色スタイル 3 - アクセント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97" d="100"/>
          <a:sy n="97" d="100"/>
        </p:scale>
        <p:origin x="900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394975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1019953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3295473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173974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6892627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167898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900452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295383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942055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409039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885169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506744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>
            <a:extLst>
              <a:ext uri="{FF2B5EF4-FFF2-40B4-BE49-F238E27FC236}">
                <a16:creationId xmlns:a16="http://schemas.microsoft.com/office/drawing/2014/main" id="{5FD66199-6A46-F4AF-70F0-591BC79A9BE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927463" y="5839097"/>
            <a:ext cx="2050869" cy="4268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>
            <a:extLst>
              <a:ext uri="{FF2B5EF4-FFF2-40B4-BE49-F238E27FC236}">
                <a16:creationId xmlns:a16="http://schemas.microsoft.com/office/drawing/2014/main" id="{C4AD1DDF-76B2-8354-8B19-459DCA3A422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43840" y="1628503"/>
            <a:ext cx="3988526" cy="39885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8" name="テキスト ボックス 27">
            <a:extLst>
              <a:ext uri="{FF2B5EF4-FFF2-40B4-BE49-F238E27FC236}">
                <a16:creationId xmlns:a16="http://schemas.microsoft.com/office/drawing/2014/main" id="{EE4E1947-7003-6693-43B1-2AD78DB40425}"/>
              </a:ext>
            </a:extLst>
          </p:cNvPr>
          <p:cNvSpPr txBox="1"/>
          <p:nvPr/>
        </p:nvSpPr>
        <p:spPr>
          <a:xfrm>
            <a:off x="227241" y="494110"/>
            <a:ext cx="3840142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ja-JP" altLang="en-US" sz="1600" b="0" i="0" dirty="0">
                <a:solidFill>
                  <a:srgbClr val="333333"/>
                </a:solidFill>
                <a:effectLst/>
                <a:latin typeface="メイリオ" panose="020B0604030504040204" pitchFamily="50" charset="-128"/>
                <a:ea typeface="メイリオ" panose="020B0604030504040204" pitchFamily="50" charset="-128"/>
              </a:rPr>
              <a:t>品番</a:t>
            </a:r>
            <a:r>
              <a:rPr lang="en-US" altLang="ja-JP" sz="1600" b="0" i="0" dirty="0">
                <a:solidFill>
                  <a:srgbClr val="333333"/>
                </a:solidFill>
                <a:effectLst/>
                <a:latin typeface="メイリオ" panose="020B0604030504040204" pitchFamily="50" charset="-128"/>
                <a:ea typeface="メイリオ" panose="020B0604030504040204" pitchFamily="50" charset="-128"/>
              </a:rPr>
              <a:t>:P3073</a:t>
            </a:r>
          </a:p>
          <a:p>
            <a:pPr algn="l"/>
            <a:r>
              <a:rPr lang="en-US" altLang="ja-JP" sz="2400" b="1" u="sng" dirty="0">
                <a:solidFill>
                  <a:srgbClr val="333333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4in1</a:t>
            </a:r>
            <a:r>
              <a:rPr lang="ja-JP" altLang="en-US" sz="2400" b="1" u="sng" dirty="0">
                <a:solidFill>
                  <a:srgbClr val="333333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タッチペン</a:t>
            </a:r>
            <a:endParaRPr lang="ja-JP" altLang="en-US" sz="2400" b="1" i="0" u="sng" dirty="0">
              <a:solidFill>
                <a:srgbClr val="333333"/>
              </a:solidFill>
              <a:effectLst/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32" name="テキスト ボックス 31">
            <a:extLst>
              <a:ext uri="{FF2B5EF4-FFF2-40B4-BE49-F238E27FC236}">
                <a16:creationId xmlns:a16="http://schemas.microsoft.com/office/drawing/2014/main" id="{E655E493-0DEC-FD04-C9D7-EE2F18375678}"/>
              </a:ext>
            </a:extLst>
          </p:cNvPr>
          <p:cNvSpPr txBox="1"/>
          <p:nvPr/>
        </p:nvSpPr>
        <p:spPr>
          <a:xfrm>
            <a:off x="253366" y="1210336"/>
            <a:ext cx="188224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上代</a:t>
            </a:r>
            <a:r>
              <a:rPr kumimoji="1" lang="en-US" altLang="ja-JP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:\80(</a:t>
            </a:r>
            <a:r>
              <a:rPr kumimoji="1" lang="ja-JP" altLang="en-US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税込</a:t>
            </a:r>
            <a:r>
              <a:rPr kumimoji="1" lang="en-US" altLang="ja-JP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\88)</a:t>
            </a:r>
            <a:endParaRPr kumimoji="1" lang="ja-JP" altLang="en-US" sz="1400" b="1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35" name="テキスト ボックス 34">
            <a:extLst>
              <a:ext uri="{FF2B5EF4-FFF2-40B4-BE49-F238E27FC236}">
                <a16:creationId xmlns:a16="http://schemas.microsoft.com/office/drawing/2014/main" id="{5D5E7559-D070-C0B3-CEA3-8BA7B7339398}"/>
              </a:ext>
            </a:extLst>
          </p:cNvPr>
          <p:cNvSpPr txBox="1"/>
          <p:nvPr/>
        </p:nvSpPr>
        <p:spPr>
          <a:xfrm>
            <a:off x="323035" y="5444098"/>
            <a:ext cx="95410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000" dirty="0">
                <a:latin typeface="Meiryo UI" panose="020B0604030504040204" pitchFamily="50" charset="-128"/>
                <a:ea typeface="Meiryo UI" panose="020B0604030504040204" pitchFamily="50" charset="-128"/>
              </a:rPr>
              <a:t>■</a:t>
            </a:r>
            <a:r>
              <a:rPr kumimoji="1" lang="ja-JP" altLang="en-US" sz="1000" b="1" u="sng" dirty="0">
                <a:latin typeface="Meiryo UI" panose="020B0604030504040204" pitchFamily="50" charset="-128"/>
                <a:ea typeface="Meiryo UI" panose="020B0604030504040204" pitchFamily="50" charset="-128"/>
              </a:rPr>
              <a:t>名入れ範囲</a:t>
            </a:r>
          </a:p>
        </p:txBody>
      </p:sp>
      <p:graphicFrame>
        <p:nvGraphicFramePr>
          <p:cNvPr id="49" name="表 49">
            <a:extLst>
              <a:ext uri="{FF2B5EF4-FFF2-40B4-BE49-F238E27FC236}">
                <a16:creationId xmlns:a16="http://schemas.microsoft.com/office/drawing/2014/main" id="{114C68E5-951A-FCED-205F-C8AE03A877E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30393831"/>
              </p:ext>
            </p:extLst>
          </p:nvPr>
        </p:nvGraphicFramePr>
        <p:xfrm>
          <a:off x="4632411" y="2712043"/>
          <a:ext cx="4122148" cy="1789221"/>
        </p:xfrm>
        <a:graphic>
          <a:graphicData uri="http://schemas.openxmlformats.org/drawingml/2006/table">
            <a:tbl>
              <a:tblPr firstCol="1" lastCol="1" bandRow="1">
                <a:tableStyleId>{8799B23B-EC83-4686-B30A-512413B5E67A}</a:tableStyleId>
              </a:tblPr>
              <a:tblGrid>
                <a:gridCol w="1135868">
                  <a:extLst>
                    <a:ext uri="{9D8B030D-6E8A-4147-A177-3AD203B41FA5}">
                      <a16:colId xmlns:a16="http://schemas.microsoft.com/office/drawing/2014/main" val="2618808635"/>
                    </a:ext>
                  </a:extLst>
                </a:gridCol>
                <a:gridCol w="2986280">
                  <a:extLst>
                    <a:ext uri="{9D8B030D-6E8A-4147-A177-3AD203B41FA5}">
                      <a16:colId xmlns:a16="http://schemas.microsoft.com/office/drawing/2014/main" val="1924190400"/>
                    </a:ext>
                  </a:extLst>
                </a:gridCol>
              </a:tblGrid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dirty="0">
                          <a:solidFill>
                            <a:schemeClr val="tx1"/>
                          </a:solidFill>
                        </a:rPr>
                        <a:t>商品サイズ</a:t>
                      </a:r>
                      <a:endParaRPr kumimoji="1" lang="ja-JP" altLang="en-US" sz="900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l-GR" altLang="ja-JP" sz="900" dirty="0">
                          <a:solidFill>
                            <a:schemeClr val="tx1"/>
                          </a:solidFill>
                        </a:rPr>
                        <a:t>Φ</a:t>
                      </a:r>
                      <a:r>
                        <a:rPr kumimoji="1" lang="en-US" altLang="ja-JP" sz="900" dirty="0">
                          <a:solidFill>
                            <a:schemeClr val="tx1"/>
                          </a:solidFill>
                        </a:rPr>
                        <a:t>10×155</a:t>
                      </a:r>
                      <a:r>
                        <a:rPr kumimoji="1" lang="ja-JP" altLang="en-US" sz="900" dirty="0">
                          <a:solidFill>
                            <a:schemeClr val="tx1"/>
                          </a:solidFill>
                        </a:rPr>
                        <a:t>㎜</a:t>
                      </a:r>
                      <a:endParaRPr kumimoji="1" lang="ja-JP" altLang="en-US" sz="900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2070867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重量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9.5g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686202944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材質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ABS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樹脂・シリコン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58700430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カラー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ブルー・ワインレッド・グリーン</a:t>
                      </a:r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(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色指定不可</a:t>
                      </a:r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)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07260710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機能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ﾎﾞｰﾙﾍﾟﾝ・ﾀｯﾁﾍﾟﾝ・ｸﾘｰﾅｰ・携帯ｽﾀﾝﾄﾞ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482433154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備考</a:t>
                      </a:r>
                      <a:endParaRPr kumimoji="1" lang="en-US" altLang="ja-JP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インク色</a:t>
                      </a:r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/</a:t>
                      </a:r>
                      <a:r>
                        <a:rPr kumimoji="1" lang="ja-JP" altLang="en-US" sz="900" b="1">
                          <a:solidFill>
                            <a:schemeClr val="tx1"/>
                          </a:solidFill>
                        </a:rPr>
                        <a:t>黒、</a:t>
                      </a:r>
                      <a:r>
                        <a:rPr kumimoji="1" lang="en-US" altLang="ja-JP" sz="900" b="1">
                          <a:solidFill>
                            <a:schemeClr val="tx1"/>
                          </a:solidFill>
                        </a:rPr>
                        <a:t>OPP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袋入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787333050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梱入数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900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583921165"/>
                  </a:ext>
                </a:extLst>
              </a:tr>
            </a:tbl>
          </a:graphicData>
        </a:graphic>
      </p:graphicFrame>
      <p:sp>
        <p:nvSpPr>
          <p:cNvPr id="50" name="テキスト ボックス 49">
            <a:extLst>
              <a:ext uri="{FF2B5EF4-FFF2-40B4-BE49-F238E27FC236}">
                <a16:creationId xmlns:a16="http://schemas.microsoft.com/office/drawing/2014/main" id="{919E710D-6133-16D4-318A-05CA66FB5736}"/>
              </a:ext>
            </a:extLst>
          </p:cNvPr>
          <p:cNvSpPr txBox="1"/>
          <p:nvPr/>
        </p:nvSpPr>
        <p:spPr>
          <a:xfrm>
            <a:off x="4526168" y="2380968"/>
            <a:ext cx="82586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000" dirty="0">
                <a:latin typeface="Meiryo UI" panose="020B0604030504040204" pitchFamily="50" charset="-128"/>
                <a:ea typeface="Meiryo UI" panose="020B0604030504040204" pitchFamily="50" charset="-128"/>
              </a:rPr>
              <a:t>■</a:t>
            </a:r>
            <a:r>
              <a:rPr kumimoji="1" lang="ja-JP" altLang="en-US" sz="1000" b="1" u="sng" dirty="0">
                <a:latin typeface="Meiryo UI" panose="020B0604030504040204" pitchFamily="50" charset="-128"/>
                <a:ea typeface="Meiryo UI" panose="020B0604030504040204" pitchFamily="50" charset="-128"/>
              </a:rPr>
              <a:t>商品情報</a:t>
            </a:r>
          </a:p>
        </p:txBody>
      </p:sp>
      <p:grpSp>
        <p:nvGrpSpPr>
          <p:cNvPr id="10" name="グループ化 9">
            <a:extLst>
              <a:ext uri="{FF2B5EF4-FFF2-40B4-BE49-F238E27FC236}">
                <a16:creationId xmlns:a16="http://schemas.microsoft.com/office/drawing/2014/main" id="{66376E77-1768-093A-13B3-EF40F20B41D5}"/>
              </a:ext>
            </a:extLst>
          </p:cNvPr>
          <p:cNvGrpSpPr/>
          <p:nvPr/>
        </p:nvGrpSpPr>
        <p:grpSpPr>
          <a:xfrm>
            <a:off x="470262" y="5765074"/>
            <a:ext cx="2876657" cy="714102"/>
            <a:chOff x="470262" y="5765074"/>
            <a:chExt cx="2876657" cy="714102"/>
          </a:xfrm>
        </p:grpSpPr>
        <p:sp>
          <p:nvSpPr>
            <p:cNvPr id="34" name="四角形: 角を丸くする 33">
              <a:extLst>
                <a:ext uri="{FF2B5EF4-FFF2-40B4-BE49-F238E27FC236}">
                  <a16:creationId xmlns:a16="http://schemas.microsoft.com/office/drawing/2014/main" id="{1E091A46-E0C4-EC2A-0D92-E0328A0622F7}"/>
                </a:ext>
              </a:extLst>
            </p:cNvPr>
            <p:cNvSpPr/>
            <p:nvPr/>
          </p:nvSpPr>
          <p:spPr>
            <a:xfrm>
              <a:off x="470262" y="5765074"/>
              <a:ext cx="2876657" cy="714102"/>
            </a:xfrm>
            <a:prstGeom prst="roundRect">
              <a:avLst>
                <a:gd name="adj" fmla="val 3372"/>
              </a:avLst>
            </a:prstGeom>
            <a:noFill/>
            <a:ln>
              <a:solidFill>
                <a:srgbClr val="0070C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JP" altLang="en-US" dirty="0"/>
            </a:p>
          </p:txBody>
        </p:sp>
        <p:sp>
          <p:nvSpPr>
            <p:cNvPr id="9" name="テキスト ボックス 8">
              <a:extLst>
                <a:ext uri="{FF2B5EF4-FFF2-40B4-BE49-F238E27FC236}">
                  <a16:creationId xmlns:a16="http://schemas.microsoft.com/office/drawing/2014/main" id="{82F03286-8BB8-ED46-9306-7B37BD563A13}"/>
                </a:ext>
              </a:extLst>
            </p:cNvPr>
            <p:cNvSpPr txBox="1"/>
            <p:nvPr/>
          </p:nvSpPr>
          <p:spPr>
            <a:xfrm>
              <a:off x="1354332" y="6180856"/>
              <a:ext cx="1140056" cy="25391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kumimoji="1" lang="en-US" altLang="ja-JP" sz="1050" b="1" dirty="0">
                  <a:latin typeface="Meiryo UI" panose="020B0604030504040204" pitchFamily="50" charset="-128"/>
                  <a:ea typeface="Meiryo UI" panose="020B0604030504040204" pitchFamily="50" charset="-128"/>
                </a:rPr>
                <a:t>W60×H5mm</a:t>
              </a:r>
              <a:endParaRPr kumimoji="1" lang="ja-JP" altLang="en-US" sz="1050" b="1" dirty="0">
                <a:latin typeface="Meiryo UI" panose="020B0604030504040204" pitchFamily="50" charset="-128"/>
                <a:ea typeface="Meiryo UI" panose="020B0604030504040204" pitchFamily="50" charset="-128"/>
              </a:endParaRPr>
            </a:p>
          </p:txBody>
        </p:sp>
      </p:grp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E82A01EC-8A91-34C2-8B94-1B40DF0E43F3}"/>
              </a:ext>
            </a:extLst>
          </p:cNvPr>
          <p:cNvSpPr txBox="1"/>
          <p:nvPr/>
        </p:nvSpPr>
        <p:spPr>
          <a:xfrm>
            <a:off x="278675" y="1593668"/>
            <a:ext cx="2858475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100" dirty="0">
                <a:latin typeface="Meiryo UI" panose="020B0604030504040204" pitchFamily="50" charset="-128"/>
                <a:ea typeface="Meiryo UI" panose="020B0604030504040204" pitchFamily="50" charset="-128"/>
              </a:rPr>
              <a:t>ボールペン・タッチペン・携帯スタンド・クリーナーの</a:t>
            </a:r>
            <a:endParaRPr kumimoji="1" lang="en-US" altLang="ja-JP" sz="1100" dirty="0">
              <a:latin typeface="Meiryo UI" panose="020B0604030504040204" pitchFamily="50" charset="-128"/>
              <a:ea typeface="Meiryo UI" panose="020B0604030504040204" pitchFamily="50" charset="-128"/>
            </a:endParaRPr>
          </a:p>
          <a:p>
            <a:r>
              <a:rPr kumimoji="1" lang="en-US" altLang="ja-JP" sz="1100" dirty="0">
                <a:latin typeface="Meiryo UI" panose="020B0604030504040204" pitchFamily="50" charset="-128"/>
                <a:ea typeface="Meiryo UI" panose="020B0604030504040204" pitchFamily="50" charset="-128"/>
              </a:rPr>
              <a:t>4</a:t>
            </a:r>
            <a:r>
              <a:rPr kumimoji="1" lang="ja-JP" altLang="en-US" sz="1100" dirty="0">
                <a:latin typeface="Meiryo UI" panose="020B0604030504040204" pitchFamily="50" charset="-128"/>
                <a:ea typeface="Meiryo UI" panose="020B0604030504040204" pitchFamily="50" charset="-128"/>
              </a:rPr>
              <a:t>機能マルチペン！</a:t>
            </a:r>
            <a:endParaRPr kumimoji="1" lang="en-US" altLang="ja-JP" sz="1100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F126F24E-4231-FA7D-3CF2-04250BBA560E}"/>
              </a:ext>
            </a:extLst>
          </p:cNvPr>
          <p:cNvSpPr/>
          <p:nvPr/>
        </p:nvSpPr>
        <p:spPr>
          <a:xfrm>
            <a:off x="0" y="0"/>
            <a:ext cx="9144000" cy="313509"/>
          </a:xfrm>
          <a:prstGeom prst="rect">
            <a:avLst/>
          </a:prstGeom>
          <a:gradFill>
            <a:gsLst>
              <a:gs pos="7000">
                <a:schemeClr val="accent1">
                  <a:lumMod val="5000"/>
                  <a:lumOff val="95000"/>
                </a:schemeClr>
              </a:gs>
              <a:gs pos="44000">
                <a:schemeClr val="bg1">
                  <a:lumMod val="65000"/>
                </a:schemeClr>
              </a:gs>
            </a:gsLst>
            <a:lin ang="6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kumimoji="1" lang="ja-JP" altLang="en-US" sz="1400" b="1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12" name="正方形/長方形 11">
            <a:extLst>
              <a:ext uri="{FF2B5EF4-FFF2-40B4-BE49-F238E27FC236}">
                <a16:creationId xmlns:a16="http://schemas.microsoft.com/office/drawing/2014/main" id="{C3736971-527A-7FBD-6E0B-93AC37C4A7E0}"/>
              </a:ext>
            </a:extLst>
          </p:cNvPr>
          <p:cNvSpPr/>
          <p:nvPr/>
        </p:nvSpPr>
        <p:spPr>
          <a:xfrm rot="10800000">
            <a:off x="0" y="6667500"/>
            <a:ext cx="9144000" cy="190500"/>
          </a:xfrm>
          <a:prstGeom prst="rect">
            <a:avLst/>
          </a:prstGeom>
          <a:gradFill>
            <a:gsLst>
              <a:gs pos="7000">
                <a:schemeClr val="accent1">
                  <a:lumMod val="5000"/>
                  <a:lumOff val="95000"/>
                </a:schemeClr>
              </a:gs>
              <a:gs pos="44000">
                <a:schemeClr val="bg1">
                  <a:lumMod val="65000"/>
                </a:schemeClr>
              </a:gs>
            </a:gsLst>
            <a:lin ang="6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dirty="0"/>
          </a:p>
        </p:txBody>
      </p:sp>
      <p:grpSp>
        <p:nvGrpSpPr>
          <p:cNvPr id="6" name="グループ化 5">
            <a:extLst>
              <a:ext uri="{FF2B5EF4-FFF2-40B4-BE49-F238E27FC236}">
                <a16:creationId xmlns:a16="http://schemas.microsoft.com/office/drawing/2014/main" id="{788F9B9C-A678-D875-9635-B298F32915C1}"/>
              </a:ext>
            </a:extLst>
          </p:cNvPr>
          <p:cNvGrpSpPr/>
          <p:nvPr/>
        </p:nvGrpSpPr>
        <p:grpSpPr>
          <a:xfrm>
            <a:off x="838280" y="4897537"/>
            <a:ext cx="2058570" cy="215452"/>
            <a:chOff x="790119" y="5005743"/>
            <a:chExt cx="1611131" cy="168624"/>
          </a:xfrm>
        </p:grpSpPr>
        <p:sp>
          <p:nvSpPr>
            <p:cNvPr id="13" name="テキスト ボックス 12">
              <a:extLst>
                <a:ext uri="{FF2B5EF4-FFF2-40B4-BE49-F238E27FC236}">
                  <a16:creationId xmlns:a16="http://schemas.microsoft.com/office/drawing/2014/main" id="{65DDCBD4-3021-9281-846E-AC3D374FE290}"/>
                </a:ext>
              </a:extLst>
            </p:cNvPr>
            <p:cNvSpPr txBox="1"/>
            <p:nvPr/>
          </p:nvSpPr>
          <p:spPr>
            <a:xfrm>
              <a:off x="790119" y="5005743"/>
              <a:ext cx="336480" cy="1686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kumimoji="1" lang="ja-JP" altLang="en-US" sz="800" dirty="0">
                  <a:latin typeface="Meiryo UI" panose="020B0604030504040204" pitchFamily="50" charset="-128"/>
                  <a:ea typeface="Meiryo UI" panose="020B0604030504040204" pitchFamily="50" charset="-128"/>
                </a:rPr>
                <a:t>ブルー</a:t>
              </a:r>
            </a:p>
          </p:txBody>
        </p:sp>
        <p:sp>
          <p:nvSpPr>
            <p:cNvPr id="15" name="テキスト ボックス 14">
              <a:extLst>
                <a:ext uri="{FF2B5EF4-FFF2-40B4-BE49-F238E27FC236}">
                  <a16:creationId xmlns:a16="http://schemas.microsoft.com/office/drawing/2014/main" id="{8B69A785-BC6D-5236-19C9-88CCFF022E22}"/>
                </a:ext>
              </a:extLst>
            </p:cNvPr>
            <p:cNvSpPr txBox="1"/>
            <p:nvPr/>
          </p:nvSpPr>
          <p:spPr>
            <a:xfrm>
              <a:off x="1396833" y="5005749"/>
              <a:ext cx="485775" cy="1686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kumimoji="1" lang="ja-JP" altLang="en-US" sz="800" dirty="0">
                  <a:latin typeface="Meiryo UI" panose="020B0604030504040204" pitchFamily="50" charset="-128"/>
                  <a:ea typeface="Meiryo UI" panose="020B0604030504040204" pitchFamily="50" charset="-128"/>
                </a:rPr>
                <a:t>ワインレッド</a:t>
              </a:r>
            </a:p>
          </p:txBody>
        </p:sp>
        <p:sp>
          <p:nvSpPr>
            <p:cNvPr id="16" name="テキスト ボックス 15">
              <a:extLst>
                <a:ext uri="{FF2B5EF4-FFF2-40B4-BE49-F238E27FC236}">
                  <a16:creationId xmlns:a16="http://schemas.microsoft.com/office/drawing/2014/main" id="{DC24C765-CC97-459E-663C-3ACE7694C688}"/>
                </a:ext>
              </a:extLst>
            </p:cNvPr>
            <p:cNvSpPr txBox="1"/>
            <p:nvPr/>
          </p:nvSpPr>
          <p:spPr>
            <a:xfrm>
              <a:off x="2022115" y="5005749"/>
              <a:ext cx="379135" cy="1686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kumimoji="1" lang="ja-JP" altLang="en-US" sz="800" dirty="0">
                  <a:latin typeface="Meiryo UI" panose="020B0604030504040204" pitchFamily="50" charset="-128"/>
                  <a:ea typeface="Meiryo UI" panose="020B0604030504040204" pitchFamily="50" charset="-128"/>
                </a:rPr>
                <a:t>グリーン</a:t>
              </a:r>
            </a:p>
          </p:txBody>
        </p:sp>
      </p:grpSp>
      <p:grpSp>
        <p:nvGrpSpPr>
          <p:cNvPr id="30" name="グループ化 29">
            <a:extLst>
              <a:ext uri="{FF2B5EF4-FFF2-40B4-BE49-F238E27FC236}">
                <a16:creationId xmlns:a16="http://schemas.microsoft.com/office/drawing/2014/main" id="{9E948CFA-093F-BFB9-C5D0-AAA66B6E4D7D}"/>
              </a:ext>
            </a:extLst>
          </p:cNvPr>
          <p:cNvGrpSpPr/>
          <p:nvPr/>
        </p:nvGrpSpPr>
        <p:grpSpPr>
          <a:xfrm>
            <a:off x="4475330" y="795198"/>
            <a:ext cx="4441036" cy="1259030"/>
            <a:chOff x="4510982" y="797329"/>
            <a:chExt cx="4441036" cy="1259030"/>
          </a:xfrm>
        </p:grpSpPr>
        <p:grpSp>
          <p:nvGrpSpPr>
            <p:cNvPr id="25" name="グループ化 24">
              <a:extLst>
                <a:ext uri="{FF2B5EF4-FFF2-40B4-BE49-F238E27FC236}">
                  <a16:creationId xmlns:a16="http://schemas.microsoft.com/office/drawing/2014/main" id="{CD35EAD6-1525-17C1-5003-2A120BEF9CF0}"/>
                </a:ext>
              </a:extLst>
            </p:cNvPr>
            <p:cNvGrpSpPr/>
            <p:nvPr/>
          </p:nvGrpSpPr>
          <p:grpSpPr>
            <a:xfrm>
              <a:off x="4510982" y="828036"/>
              <a:ext cx="1111260" cy="1196519"/>
              <a:chOff x="4776228" y="613954"/>
              <a:chExt cx="1111260" cy="1196519"/>
            </a:xfrm>
          </p:grpSpPr>
          <p:pic>
            <p:nvPicPr>
              <p:cNvPr id="2054" name="Picture 6">
                <a:extLst>
                  <a:ext uri="{FF2B5EF4-FFF2-40B4-BE49-F238E27FC236}">
                    <a16:creationId xmlns:a16="http://schemas.microsoft.com/office/drawing/2014/main" id="{8BC0C373-706D-FA85-02BB-FA5670DC261A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776228" y="613954"/>
                <a:ext cx="1018904" cy="1018904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21" name="テキスト ボックス 20">
                <a:extLst>
                  <a:ext uri="{FF2B5EF4-FFF2-40B4-BE49-F238E27FC236}">
                    <a16:creationId xmlns:a16="http://schemas.microsoft.com/office/drawing/2014/main" id="{58F4D279-D5E9-0DB1-352A-9BDC8C54820D}"/>
                  </a:ext>
                </a:extLst>
              </p:cNvPr>
              <p:cNvSpPr txBox="1"/>
              <p:nvPr/>
            </p:nvSpPr>
            <p:spPr>
              <a:xfrm>
                <a:off x="5292453" y="1595029"/>
                <a:ext cx="595035" cy="21544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kumimoji="1" lang="ja-JP" altLang="en-US" sz="800" dirty="0">
                    <a:latin typeface="Meiryo UI" panose="020B0604030504040204" pitchFamily="50" charset="-128"/>
                    <a:ea typeface="Meiryo UI" panose="020B0604030504040204" pitchFamily="50" charset="-128"/>
                  </a:rPr>
                  <a:t>ボールペン</a:t>
                </a:r>
              </a:p>
            </p:txBody>
          </p:sp>
        </p:grpSp>
        <p:grpSp>
          <p:nvGrpSpPr>
            <p:cNvPr id="26" name="グループ化 25">
              <a:extLst>
                <a:ext uri="{FF2B5EF4-FFF2-40B4-BE49-F238E27FC236}">
                  <a16:creationId xmlns:a16="http://schemas.microsoft.com/office/drawing/2014/main" id="{C6509C04-CF73-3860-9D88-5DF2CD1C13E0}"/>
                </a:ext>
              </a:extLst>
            </p:cNvPr>
            <p:cNvGrpSpPr/>
            <p:nvPr/>
          </p:nvGrpSpPr>
          <p:grpSpPr>
            <a:xfrm>
              <a:off x="5658199" y="797329"/>
              <a:ext cx="1088363" cy="1213936"/>
              <a:chOff x="5803840" y="596537"/>
              <a:chExt cx="1088363" cy="1213936"/>
            </a:xfrm>
          </p:grpSpPr>
          <p:pic>
            <p:nvPicPr>
              <p:cNvPr id="2056" name="Picture 8">
                <a:extLst>
                  <a:ext uri="{FF2B5EF4-FFF2-40B4-BE49-F238E27FC236}">
                    <a16:creationId xmlns:a16="http://schemas.microsoft.com/office/drawing/2014/main" id="{F7495688-9F40-880C-97E5-67D3BF9E0CB9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803840" y="596537"/>
                <a:ext cx="1018904" cy="1018904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22" name="テキスト ボックス 21">
                <a:extLst>
                  <a:ext uri="{FF2B5EF4-FFF2-40B4-BE49-F238E27FC236}">
                    <a16:creationId xmlns:a16="http://schemas.microsoft.com/office/drawing/2014/main" id="{793AED84-3500-B6DA-2296-D6C09D5A6DCF}"/>
                  </a:ext>
                </a:extLst>
              </p:cNvPr>
              <p:cNvSpPr txBox="1"/>
              <p:nvPr/>
            </p:nvSpPr>
            <p:spPr>
              <a:xfrm>
                <a:off x="6324419" y="1595029"/>
                <a:ext cx="567784" cy="21544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kumimoji="1" lang="ja-JP" altLang="en-US" sz="800" dirty="0">
                    <a:latin typeface="Meiryo UI" panose="020B0604030504040204" pitchFamily="50" charset="-128"/>
                    <a:ea typeface="Meiryo UI" panose="020B0604030504040204" pitchFamily="50" charset="-128"/>
                  </a:rPr>
                  <a:t>タッチペン</a:t>
                </a:r>
              </a:p>
            </p:txBody>
          </p:sp>
        </p:grpSp>
        <p:grpSp>
          <p:nvGrpSpPr>
            <p:cNvPr id="27" name="グループ化 26">
              <a:extLst>
                <a:ext uri="{FF2B5EF4-FFF2-40B4-BE49-F238E27FC236}">
                  <a16:creationId xmlns:a16="http://schemas.microsoft.com/office/drawing/2014/main" id="{0B647E2D-D771-76FA-9E68-5D984A40C513}"/>
                </a:ext>
              </a:extLst>
            </p:cNvPr>
            <p:cNvGrpSpPr/>
            <p:nvPr/>
          </p:nvGrpSpPr>
          <p:grpSpPr>
            <a:xfrm>
              <a:off x="6806164" y="833236"/>
              <a:ext cx="1030062" cy="1205228"/>
              <a:chOff x="6988206" y="605245"/>
              <a:chExt cx="1030062" cy="1205228"/>
            </a:xfrm>
          </p:grpSpPr>
          <p:pic>
            <p:nvPicPr>
              <p:cNvPr id="2058" name="Picture 10">
                <a:extLst>
                  <a:ext uri="{FF2B5EF4-FFF2-40B4-BE49-F238E27FC236}">
                    <a16:creationId xmlns:a16="http://schemas.microsoft.com/office/drawing/2014/main" id="{1E0D016B-5A0D-5E96-05A0-C8AD95FA571A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988206" y="605245"/>
                <a:ext cx="1018904" cy="1018904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23" name="テキスト ボックス 22">
                <a:extLst>
                  <a:ext uri="{FF2B5EF4-FFF2-40B4-BE49-F238E27FC236}">
                    <a16:creationId xmlns:a16="http://schemas.microsoft.com/office/drawing/2014/main" id="{DC16B1BD-D9CA-C37F-2C91-81F2732CCFE5}"/>
                  </a:ext>
                </a:extLst>
              </p:cNvPr>
              <p:cNvSpPr txBox="1"/>
              <p:nvPr/>
            </p:nvSpPr>
            <p:spPr>
              <a:xfrm>
                <a:off x="7330259" y="1595029"/>
                <a:ext cx="688009" cy="21544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kumimoji="1" lang="ja-JP" altLang="en-US" sz="800" dirty="0">
                    <a:latin typeface="Meiryo UI" panose="020B0604030504040204" pitchFamily="50" charset="-128"/>
                    <a:ea typeface="Meiryo UI" panose="020B0604030504040204" pitchFamily="50" charset="-128"/>
                  </a:rPr>
                  <a:t>携帯スタンド</a:t>
                </a:r>
              </a:p>
            </p:txBody>
          </p:sp>
        </p:grpSp>
        <p:grpSp>
          <p:nvGrpSpPr>
            <p:cNvPr id="29" name="グループ化 28">
              <a:extLst>
                <a:ext uri="{FF2B5EF4-FFF2-40B4-BE49-F238E27FC236}">
                  <a16:creationId xmlns:a16="http://schemas.microsoft.com/office/drawing/2014/main" id="{156832BB-58A1-3A51-2FC7-5B4AB06E55FE}"/>
                </a:ext>
              </a:extLst>
            </p:cNvPr>
            <p:cNvGrpSpPr/>
            <p:nvPr/>
          </p:nvGrpSpPr>
          <p:grpSpPr>
            <a:xfrm>
              <a:off x="7884670" y="857185"/>
              <a:ext cx="1067348" cy="1199174"/>
              <a:chOff x="8002754" y="574765"/>
              <a:chExt cx="1067348" cy="1199174"/>
            </a:xfrm>
          </p:grpSpPr>
          <p:pic>
            <p:nvPicPr>
              <p:cNvPr id="2060" name="Picture 12">
                <a:extLst>
                  <a:ext uri="{FF2B5EF4-FFF2-40B4-BE49-F238E27FC236}">
                    <a16:creationId xmlns:a16="http://schemas.microsoft.com/office/drawing/2014/main" id="{E8F8B4DB-3DB7-CB50-3A41-5D564B4138BB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7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002754" y="574765"/>
                <a:ext cx="1018904" cy="1018904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24" name="テキスト ボックス 23">
                <a:extLst>
                  <a:ext uri="{FF2B5EF4-FFF2-40B4-BE49-F238E27FC236}">
                    <a16:creationId xmlns:a16="http://schemas.microsoft.com/office/drawing/2014/main" id="{D25EE304-9E09-B377-CD33-F9AB02D1EC7B}"/>
                  </a:ext>
                </a:extLst>
              </p:cNvPr>
              <p:cNvSpPr txBox="1"/>
              <p:nvPr/>
            </p:nvSpPr>
            <p:spPr>
              <a:xfrm>
                <a:off x="8505524" y="1558495"/>
                <a:ext cx="564578" cy="21544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kumimoji="1" lang="ja-JP" altLang="en-US" sz="800" dirty="0">
                    <a:latin typeface="Meiryo UI" panose="020B0604030504040204" pitchFamily="50" charset="-128"/>
                    <a:ea typeface="Meiryo UI" panose="020B0604030504040204" pitchFamily="50" charset="-128"/>
                  </a:rPr>
                  <a:t>クリーナー</a:t>
                </a:r>
              </a:p>
            </p:txBody>
          </p:sp>
        </p:grpSp>
      </p:grpSp>
      <p:grpSp>
        <p:nvGrpSpPr>
          <p:cNvPr id="3" name="グループ化 2">
            <a:extLst>
              <a:ext uri="{FF2B5EF4-FFF2-40B4-BE49-F238E27FC236}">
                <a16:creationId xmlns:a16="http://schemas.microsoft.com/office/drawing/2014/main" id="{D9120FC3-71B1-D98A-39EA-A178A8D35CFA}"/>
              </a:ext>
            </a:extLst>
          </p:cNvPr>
          <p:cNvGrpSpPr/>
          <p:nvPr/>
        </p:nvGrpSpPr>
        <p:grpSpPr>
          <a:xfrm>
            <a:off x="4530965" y="4753047"/>
            <a:ext cx="4421446" cy="1628321"/>
            <a:chOff x="4572000" y="4834493"/>
            <a:chExt cx="4421446" cy="1628321"/>
          </a:xfrm>
        </p:grpSpPr>
        <p:cxnSp>
          <p:nvCxnSpPr>
            <p:cNvPr id="5" name="直線コネクタ 4">
              <a:extLst>
                <a:ext uri="{FF2B5EF4-FFF2-40B4-BE49-F238E27FC236}">
                  <a16:creationId xmlns:a16="http://schemas.microsoft.com/office/drawing/2014/main" id="{76A3197A-A576-534E-EED5-2E8FDC347AD5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420043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直線コネクタ 10">
              <a:extLst>
                <a:ext uri="{FF2B5EF4-FFF2-40B4-BE49-F238E27FC236}">
                  <a16:creationId xmlns:a16="http://schemas.microsoft.com/office/drawing/2014/main" id="{C1022E0F-DEC0-81C3-CFCD-A9E0D39AB323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682858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直線コネクタ 13">
              <a:extLst>
                <a:ext uri="{FF2B5EF4-FFF2-40B4-BE49-F238E27FC236}">
                  <a16:creationId xmlns:a16="http://schemas.microsoft.com/office/drawing/2014/main" id="{9F266A27-19EE-23EF-1832-0645D518D4A1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946630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直線コネクタ 16">
              <a:extLst>
                <a:ext uri="{FF2B5EF4-FFF2-40B4-BE49-F238E27FC236}">
                  <a16:creationId xmlns:a16="http://schemas.microsoft.com/office/drawing/2014/main" id="{F31D6CC2-3259-5E0C-F57C-A24126FA3099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6216794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直線コネクタ 17">
              <a:extLst>
                <a:ext uri="{FF2B5EF4-FFF2-40B4-BE49-F238E27FC236}">
                  <a16:creationId xmlns:a16="http://schemas.microsoft.com/office/drawing/2014/main" id="{5CFF46FA-5C1C-5C4E-FCD7-8F4119A5AC61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6462814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直線コネクタ 18">
              <a:extLst>
                <a:ext uri="{FF2B5EF4-FFF2-40B4-BE49-F238E27FC236}">
                  <a16:creationId xmlns:a16="http://schemas.microsoft.com/office/drawing/2014/main" id="{8D837912-F85B-A325-3A8A-60D8F63B62CA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160900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テキスト ボックス 19">
              <a:extLst>
                <a:ext uri="{FF2B5EF4-FFF2-40B4-BE49-F238E27FC236}">
                  <a16:creationId xmlns:a16="http://schemas.microsoft.com/office/drawing/2014/main" id="{D862E980-1856-BA25-5B65-F2206A8094BD}"/>
                </a:ext>
              </a:extLst>
            </p:cNvPr>
            <p:cNvSpPr txBox="1"/>
            <p:nvPr/>
          </p:nvSpPr>
          <p:spPr>
            <a:xfrm>
              <a:off x="4572000" y="4834493"/>
              <a:ext cx="825867" cy="2616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kumimoji="1" lang="en-US" altLang="ja-JP" sz="1100" dirty="0"/>
                <a:t>memo</a:t>
              </a:r>
              <a:endParaRPr kumimoji="1" lang="ja-JP" altLang="en-US" sz="1100" dirty="0"/>
            </a:p>
          </p:txBody>
        </p:sp>
      </p:grpSp>
    </p:spTree>
    <p:extLst>
      <p:ext uri="{BB962C8B-B14F-4D97-AF65-F5344CB8AC3E}">
        <p14:creationId xmlns:p14="http://schemas.microsoft.com/office/powerpoint/2010/main" val="106745306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 2013 - 2022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 2013 - 2022</Template>
  <TotalTime>465</TotalTime>
  <Words>86</Words>
  <Application>Microsoft Office PowerPoint</Application>
  <PresentationFormat>画面に合わせる (4:3)</PresentationFormat>
  <Paragraphs>30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7" baseType="lpstr">
      <vt:lpstr>Meiryo UI</vt:lpstr>
      <vt:lpstr>メイリオ</vt:lpstr>
      <vt:lpstr>Arial</vt:lpstr>
      <vt:lpstr>Calibri</vt:lpstr>
      <vt:lpstr>Calibri Light</vt:lpstr>
      <vt:lpstr>Office テーマ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達也</dc:creator>
  <cp:lastModifiedBy>CO LTD NEED</cp:lastModifiedBy>
  <cp:revision>19</cp:revision>
  <dcterms:created xsi:type="dcterms:W3CDTF">2023-01-27T06:17:12Z</dcterms:created>
  <dcterms:modified xsi:type="dcterms:W3CDTF">2025-01-07T06:23:25Z</dcterms:modified>
</cp:coreProperties>
</file>