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0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EBF7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淡色スタイル 3 - アクセント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97" d="100"/>
          <a:sy n="97" d="100"/>
        </p:scale>
        <p:origin x="90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05613-6109-40B9-9F26-3FD75B42F5E2}" type="datetimeFigureOut">
              <a:rPr kumimoji="1" lang="ja-JP" altLang="en-US" smtClean="0"/>
              <a:t>2025/1/6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8B2B4-FCDE-4D37-9AFC-3F8C423A69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39497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05613-6109-40B9-9F26-3FD75B42F5E2}" type="datetimeFigureOut">
              <a:rPr kumimoji="1" lang="ja-JP" altLang="en-US" smtClean="0"/>
              <a:t>2025/1/6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8B2B4-FCDE-4D37-9AFC-3F8C423A69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409039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05613-6109-40B9-9F26-3FD75B42F5E2}" type="datetimeFigureOut">
              <a:rPr kumimoji="1" lang="ja-JP" altLang="en-US" smtClean="0"/>
              <a:t>2025/1/6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8B2B4-FCDE-4D37-9AFC-3F8C423A69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885169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05613-6109-40B9-9F26-3FD75B42F5E2}" type="datetimeFigureOut">
              <a:rPr kumimoji="1" lang="ja-JP" altLang="en-US" smtClean="0"/>
              <a:t>2025/1/6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8B2B4-FCDE-4D37-9AFC-3F8C423A69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101995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05613-6109-40B9-9F26-3FD75B42F5E2}" type="datetimeFigureOut">
              <a:rPr kumimoji="1" lang="ja-JP" altLang="en-US" smtClean="0"/>
              <a:t>2025/1/6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8B2B4-FCDE-4D37-9AFC-3F8C423A69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295473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05613-6109-40B9-9F26-3FD75B42F5E2}" type="datetimeFigureOut">
              <a:rPr kumimoji="1" lang="ja-JP" altLang="en-US" smtClean="0"/>
              <a:t>2025/1/6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8B2B4-FCDE-4D37-9AFC-3F8C423A69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173974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05613-6109-40B9-9F26-3FD75B42F5E2}" type="datetimeFigureOut">
              <a:rPr kumimoji="1" lang="ja-JP" altLang="en-US" smtClean="0"/>
              <a:t>2025/1/6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8B2B4-FCDE-4D37-9AFC-3F8C423A69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689262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05613-6109-40B9-9F26-3FD75B42F5E2}" type="datetimeFigureOut">
              <a:rPr kumimoji="1" lang="ja-JP" altLang="en-US" smtClean="0"/>
              <a:t>2025/1/6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8B2B4-FCDE-4D37-9AFC-3F8C423A69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167898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05613-6109-40B9-9F26-3FD75B42F5E2}" type="datetimeFigureOut">
              <a:rPr kumimoji="1" lang="ja-JP" altLang="en-US" smtClean="0"/>
              <a:t>2025/1/6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8B2B4-FCDE-4D37-9AFC-3F8C423A69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900452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05613-6109-40B9-9F26-3FD75B42F5E2}" type="datetimeFigureOut">
              <a:rPr kumimoji="1" lang="ja-JP" altLang="en-US" smtClean="0"/>
              <a:t>2025/1/6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8B2B4-FCDE-4D37-9AFC-3F8C423A69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295383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05613-6109-40B9-9F26-3FD75B42F5E2}" type="datetimeFigureOut">
              <a:rPr kumimoji="1" lang="ja-JP" altLang="en-US" smtClean="0"/>
              <a:t>2025/1/6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8B2B4-FCDE-4D37-9AFC-3F8C423A69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942055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305613-6109-40B9-9F26-3FD75B42F5E2}" type="datetimeFigureOut">
              <a:rPr kumimoji="1" lang="ja-JP" altLang="en-US" smtClean="0"/>
              <a:t>2025/1/6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D8B2B4-FCDE-4D37-9AFC-3F8C423A69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50674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図 17">
            <a:extLst>
              <a:ext uri="{FF2B5EF4-FFF2-40B4-BE49-F238E27FC236}">
                <a16:creationId xmlns:a16="http://schemas.microsoft.com/office/drawing/2014/main" id="{01069FC8-60C8-36A6-AA02-AFD59A1D163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10789" y="5529704"/>
            <a:ext cx="1367246" cy="940765"/>
          </a:xfrm>
          <a:prstGeom prst="rect">
            <a:avLst/>
          </a:prstGeom>
        </p:spPr>
      </p:pic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EE4E1947-7003-6693-43B1-2AD78DB40425}"/>
              </a:ext>
            </a:extLst>
          </p:cNvPr>
          <p:cNvSpPr txBox="1"/>
          <p:nvPr/>
        </p:nvSpPr>
        <p:spPr>
          <a:xfrm>
            <a:off x="227241" y="494110"/>
            <a:ext cx="384014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ja-JP" altLang="en-US" sz="1600" b="0" i="0" dirty="0">
                <a:solidFill>
                  <a:srgbClr val="333333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品番</a:t>
            </a:r>
            <a:r>
              <a:rPr lang="en-US" altLang="ja-JP" sz="1600" b="0" i="0" dirty="0">
                <a:solidFill>
                  <a:srgbClr val="333333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:E3402</a:t>
            </a:r>
          </a:p>
          <a:p>
            <a:pPr algn="l"/>
            <a:r>
              <a:rPr lang="ja-JP" altLang="en-US" sz="2400" b="1" u="sng" dirty="0">
                <a:solidFill>
                  <a:srgbClr val="333333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簡単収納エコバッグ</a:t>
            </a:r>
            <a:endParaRPr lang="ja-JP" altLang="en-US" sz="2400" b="1" i="0" u="sng" dirty="0">
              <a:solidFill>
                <a:srgbClr val="333333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E655E493-0DEC-FD04-C9D7-EE2F18375678}"/>
              </a:ext>
            </a:extLst>
          </p:cNvPr>
          <p:cNvSpPr txBox="1"/>
          <p:nvPr/>
        </p:nvSpPr>
        <p:spPr>
          <a:xfrm>
            <a:off x="253366" y="1210336"/>
            <a:ext cx="21259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上代</a:t>
            </a:r>
            <a:r>
              <a:rPr kumimoji="1" lang="en-US" altLang="ja-JP" sz="1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:\400(</a:t>
            </a:r>
            <a:r>
              <a:rPr kumimoji="1" lang="ja-JP" altLang="en-US" sz="1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税込</a:t>
            </a:r>
            <a:r>
              <a:rPr kumimoji="1" lang="en-US" altLang="ja-JP" sz="1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\440)</a:t>
            </a:r>
            <a:endParaRPr kumimoji="1" lang="ja-JP" altLang="en-US" sz="14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5D5E7559-D070-C0B3-CEA3-8BA7B7339398}"/>
              </a:ext>
            </a:extLst>
          </p:cNvPr>
          <p:cNvSpPr txBox="1"/>
          <p:nvPr/>
        </p:nvSpPr>
        <p:spPr>
          <a:xfrm>
            <a:off x="323035" y="5444098"/>
            <a:ext cx="95410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■</a:t>
            </a:r>
            <a:r>
              <a:rPr kumimoji="1" lang="ja-JP" altLang="en-US" sz="1000" b="1" u="sng" dirty="0">
                <a:latin typeface="Meiryo UI" panose="020B0604030504040204" pitchFamily="50" charset="-128"/>
                <a:ea typeface="Meiryo UI" panose="020B0604030504040204" pitchFamily="50" charset="-128"/>
              </a:rPr>
              <a:t>名入れ範囲</a:t>
            </a:r>
          </a:p>
        </p:txBody>
      </p:sp>
      <p:graphicFrame>
        <p:nvGraphicFramePr>
          <p:cNvPr id="49" name="表 49">
            <a:extLst>
              <a:ext uri="{FF2B5EF4-FFF2-40B4-BE49-F238E27FC236}">
                <a16:creationId xmlns:a16="http://schemas.microsoft.com/office/drawing/2014/main" id="{114C68E5-951A-FCED-205F-C8AE03A877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0442600"/>
              </p:ext>
            </p:extLst>
          </p:nvPr>
        </p:nvGraphicFramePr>
        <p:xfrm>
          <a:off x="4789755" y="2837622"/>
          <a:ext cx="4122148" cy="1643775"/>
        </p:xfrm>
        <a:graphic>
          <a:graphicData uri="http://schemas.openxmlformats.org/drawingml/2006/table">
            <a:tbl>
              <a:tblPr firstCol="1" lastCol="1" bandRow="1">
                <a:tableStyleId>{8799B23B-EC83-4686-B30A-512413B5E67A}</a:tableStyleId>
              </a:tblPr>
              <a:tblGrid>
                <a:gridCol w="1135868">
                  <a:extLst>
                    <a:ext uri="{9D8B030D-6E8A-4147-A177-3AD203B41FA5}">
                      <a16:colId xmlns:a16="http://schemas.microsoft.com/office/drawing/2014/main" val="2618808635"/>
                    </a:ext>
                  </a:extLst>
                </a:gridCol>
                <a:gridCol w="2986280">
                  <a:extLst>
                    <a:ext uri="{9D8B030D-6E8A-4147-A177-3AD203B41FA5}">
                      <a16:colId xmlns:a16="http://schemas.microsoft.com/office/drawing/2014/main" val="1924190400"/>
                    </a:ext>
                  </a:extLst>
                </a:gridCol>
              </a:tblGrid>
              <a:tr h="255603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900" dirty="0">
                          <a:solidFill>
                            <a:schemeClr val="tx1"/>
                          </a:solidFill>
                        </a:rPr>
                        <a:t>商品サイズ</a:t>
                      </a:r>
                      <a:endParaRPr kumimoji="1" lang="ja-JP" altLang="en-US" sz="90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900" dirty="0">
                          <a:solidFill>
                            <a:schemeClr val="tx1"/>
                          </a:solidFill>
                        </a:rPr>
                        <a:t>収納時</a:t>
                      </a:r>
                      <a:r>
                        <a:rPr kumimoji="1" lang="en-US" altLang="ja-JP" sz="900" dirty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kumimoji="1" lang="ja-JP" altLang="en-US" sz="900" dirty="0">
                          <a:solidFill>
                            <a:schemeClr val="tx1"/>
                          </a:solidFill>
                        </a:rPr>
                        <a:t>約</a:t>
                      </a:r>
                      <a:r>
                        <a:rPr kumimoji="1" lang="en-US" altLang="ja-JP" sz="900" dirty="0">
                          <a:solidFill>
                            <a:schemeClr val="tx1"/>
                          </a:solidFill>
                        </a:rPr>
                        <a:t>120×65×25</a:t>
                      </a:r>
                      <a:r>
                        <a:rPr kumimoji="1" lang="ja-JP" altLang="en-US" sz="900" dirty="0">
                          <a:solidFill>
                            <a:schemeClr val="tx1"/>
                          </a:solidFill>
                        </a:rPr>
                        <a:t>㎜</a:t>
                      </a:r>
                      <a:endParaRPr kumimoji="1" lang="en-US" altLang="ja-JP" sz="900" dirty="0">
                        <a:solidFill>
                          <a:schemeClr val="tx1"/>
                        </a:solidFill>
                      </a:endParaRPr>
                    </a:p>
                    <a:p>
                      <a:pPr algn="l"/>
                      <a:r>
                        <a:rPr kumimoji="1" lang="ja-JP" altLang="en-US" sz="900" dirty="0">
                          <a:solidFill>
                            <a:schemeClr val="tx1"/>
                          </a:solidFill>
                        </a:rPr>
                        <a:t>使用時</a:t>
                      </a:r>
                      <a:r>
                        <a:rPr kumimoji="1" lang="en-US" altLang="ja-JP" sz="900" dirty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kumimoji="1" lang="ja-JP" altLang="en-US" sz="900" dirty="0">
                          <a:solidFill>
                            <a:schemeClr val="tx1"/>
                          </a:solidFill>
                        </a:rPr>
                        <a:t>約</a:t>
                      </a:r>
                      <a:r>
                        <a:rPr kumimoji="1" lang="en-US" altLang="ja-JP" sz="900" dirty="0">
                          <a:solidFill>
                            <a:schemeClr val="tx1"/>
                          </a:solidFill>
                        </a:rPr>
                        <a:t>450×350(</a:t>
                      </a:r>
                      <a:r>
                        <a:rPr kumimoji="1" lang="ja-JP" altLang="en-US" sz="900" dirty="0">
                          <a:solidFill>
                            <a:schemeClr val="tx1"/>
                          </a:solidFill>
                        </a:rPr>
                        <a:t>取手含</a:t>
                      </a:r>
                      <a:r>
                        <a:rPr kumimoji="1" lang="en-US" altLang="ja-JP" sz="900" dirty="0">
                          <a:solidFill>
                            <a:schemeClr val="tx1"/>
                          </a:solidFill>
                        </a:rPr>
                        <a:t>550)×100</a:t>
                      </a:r>
                      <a:r>
                        <a:rPr kumimoji="1" lang="ja-JP" altLang="en-US" sz="900" dirty="0">
                          <a:solidFill>
                            <a:schemeClr val="tx1"/>
                          </a:solidFill>
                        </a:rPr>
                        <a:t>㎜</a:t>
                      </a:r>
                      <a:endParaRPr kumimoji="1" lang="ja-JP" altLang="en-US" sz="90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2070867"/>
                  </a:ext>
                </a:extLst>
              </a:tr>
              <a:tr h="255603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900" b="1" dirty="0">
                          <a:solidFill>
                            <a:schemeClr val="tx1"/>
                          </a:solidFill>
                        </a:rPr>
                        <a:t>重量</a:t>
                      </a:r>
                      <a:endParaRPr kumimoji="1" lang="ja-JP" altLang="en-US" sz="900" b="1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900" b="1" dirty="0">
                          <a:solidFill>
                            <a:schemeClr val="tx1"/>
                          </a:solidFill>
                        </a:rPr>
                        <a:t>36g</a:t>
                      </a:r>
                      <a:endParaRPr kumimoji="1" lang="ja-JP" altLang="en-US" sz="900" b="1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86202944"/>
                  </a:ext>
                </a:extLst>
              </a:tr>
              <a:tr h="255603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900" b="1" dirty="0">
                          <a:solidFill>
                            <a:schemeClr val="tx1"/>
                          </a:solidFill>
                        </a:rPr>
                        <a:t>材質</a:t>
                      </a:r>
                      <a:endParaRPr kumimoji="1" lang="ja-JP" altLang="en-US" sz="900" b="1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900" b="1" dirty="0">
                          <a:solidFill>
                            <a:schemeClr val="tx1"/>
                          </a:solidFill>
                        </a:rPr>
                        <a:t>ポリエステル</a:t>
                      </a:r>
                      <a:endParaRPr kumimoji="1" lang="ja-JP" altLang="en-US" sz="900" b="1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58700430"/>
                  </a:ext>
                </a:extLst>
              </a:tr>
              <a:tr h="255603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900" b="1" dirty="0">
                          <a:solidFill>
                            <a:schemeClr val="tx1"/>
                          </a:solidFill>
                        </a:rPr>
                        <a:t>カラー</a:t>
                      </a:r>
                      <a:endParaRPr kumimoji="1" lang="ja-JP" altLang="en-US" sz="900" b="1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900" b="1" dirty="0">
                          <a:solidFill>
                            <a:schemeClr val="tx1"/>
                          </a:solidFill>
                        </a:rPr>
                        <a:t>ベージュ・ネイビー</a:t>
                      </a:r>
                      <a:r>
                        <a:rPr kumimoji="1" lang="en-US" altLang="ja-JP" sz="900" b="1" dirty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kumimoji="1" lang="ja-JP" altLang="en-US" sz="900" b="1" dirty="0">
                          <a:solidFill>
                            <a:schemeClr val="tx1"/>
                          </a:solidFill>
                        </a:rPr>
                        <a:t>色指定可</a:t>
                      </a:r>
                      <a:r>
                        <a:rPr kumimoji="1" lang="en-US" altLang="ja-JP" sz="900" b="1" dirty="0">
                          <a:solidFill>
                            <a:schemeClr val="tx1"/>
                          </a:solidFill>
                        </a:rPr>
                        <a:t>)</a:t>
                      </a:r>
                      <a:endParaRPr kumimoji="1" lang="ja-JP" altLang="en-US" sz="900" b="1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44328332"/>
                  </a:ext>
                </a:extLst>
              </a:tr>
              <a:tr h="255603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900" b="1" dirty="0">
                          <a:solidFill>
                            <a:schemeClr val="tx1"/>
                          </a:solidFill>
                        </a:rPr>
                        <a:t>備考</a:t>
                      </a:r>
                      <a:endParaRPr kumimoji="1" lang="en-US" altLang="ja-JP" sz="900" b="1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900" b="1" dirty="0">
                          <a:solidFill>
                            <a:schemeClr val="tx1"/>
                          </a:solidFill>
                        </a:rPr>
                        <a:t>OPP</a:t>
                      </a:r>
                      <a:r>
                        <a:rPr kumimoji="1" lang="ja-JP" altLang="en-US" sz="900" b="1" dirty="0">
                          <a:solidFill>
                            <a:schemeClr val="tx1"/>
                          </a:solidFill>
                        </a:rPr>
                        <a:t>袋入</a:t>
                      </a:r>
                      <a:endParaRPr kumimoji="1" lang="ja-JP" altLang="en-US" sz="900" b="1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87333050"/>
                  </a:ext>
                </a:extLst>
              </a:tr>
              <a:tr h="255603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900" b="1" dirty="0">
                          <a:solidFill>
                            <a:schemeClr val="tx1"/>
                          </a:solidFill>
                        </a:rPr>
                        <a:t>梱入数</a:t>
                      </a:r>
                      <a:endParaRPr kumimoji="1" lang="ja-JP" altLang="en-US" sz="900" b="1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900" b="1" dirty="0">
                          <a:solidFill>
                            <a:schemeClr val="tx1"/>
                          </a:solidFill>
                        </a:rPr>
                        <a:t>200</a:t>
                      </a:r>
                      <a:endParaRPr kumimoji="1" lang="ja-JP" altLang="en-US" sz="900" b="1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83921165"/>
                  </a:ext>
                </a:extLst>
              </a:tr>
            </a:tbl>
          </a:graphicData>
        </a:graphic>
      </p:graphicFrame>
      <p:sp>
        <p:nvSpPr>
          <p:cNvPr id="50" name="テキスト ボックス 49">
            <a:extLst>
              <a:ext uri="{FF2B5EF4-FFF2-40B4-BE49-F238E27FC236}">
                <a16:creationId xmlns:a16="http://schemas.microsoft.com/office/drawing/2014/main" id="{919E710D-6133-16D4-318A-05CA66FB5736}"/>
              </a:ext>
            </a:extLst>
          </p:cNvPr>
          <p:cNvSpPr txBox="1"/>
          <p:nvPr/>
        </p:nvSpPr>
        <p:spPr>
          <a:xfrm>
            <a:off x="4702669" y="2583334"/>
            <a:ext cx="82586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■</a:t>
            </a:r>
            <a:r>
              <a:rPr kumimoji="1" lang="ja-JP" altLang="en-US" sz="1000" b="1" u="sng" dirty="0">
                <a:latin typeface="Meiryo UI" panose="020B0604030504040204" pitchFamily="50" charset="-128"/>
                <a:ea typeface="Meiryo UI" panose="020B0604030504040204" pitchFamily="50" charset="-128"/>
              </a:rPr>
              <a:t>商品情報</a:t>
            </a: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96330DE5-5203-5D5B-7573-FF0E5C7911FE}"/>
              </a:ext>
            </a:extLst>
          </p:cNvPr>
          <p:cNvSpPr txBox="1"/>
          <p:nvPr/>
        </p:nvSpPr>
        <p:spPr>
          <a:xfrm>
            <a:off x="278675" y="1593668"/>
            <a:ext cx="213552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簡単コンパクトに収納できて大容量</a:t>
            </a:r>
            <a:endParaRPr kumimoji="1" lang="en-US" altLang="ja-JP" sz="11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en-US" altLang="ja-JP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210D</a:t>
            </a:r>
            <a:r>
              <a:rPr kumimoji="1" lang="ja-JP" altLang="en-US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の糸を使用し丈夫で長持ち</a:t>
            </a:r>
          </a:p>
        </p:txBody>
      </p:sp>
      <p:grpSp>
        <p:nvGrpSpPr>
          <p:cNvPr id="26" name="グループ化 25">
            <a:extLst>
              <a:ext uri="{FF2B5EF4-FFF2-40B4-BE49-F238E27FC236}">
                <a16:creationId xmlns:a16="http://schemas.microsoft.com/office/drawing/2014/main" id="{2E380B7F-4378-5611-ED06-9235C03CFBFC}"/>
              </a:ext>
            </a:extLst>
          </p:cNvPr>
          <p:cNvGrpSpPr/>
          <p:nvPr/>
        </p:nvGrpSpPr>
        <p:grpSpPr>
          <a:xfrm>
            <a:off x="1262743" y="5495109"/>
            <a:ext cx="2771792" cy="1010193"/>
            <a:chOff x="1254035" y="5468983"/>
            <a:chExt cx="3027648" cy="1010193"/>
          </a:xfrm>
        </p:grpSpPr>
        <p:sp>
          <p:nvSpPr>
            <p:cNvPr id="27" name="四角形: 角を丸くする 26">
              <a:extLst>
                <a:ext uri="{FF2B5EF4-FFF2-40B4-BE49-F238E27FC236}">
                  <a16:creationId xmlns:a16="http://schemas.microsoft.com/office/drawing/2014/main" id="{65E07596-D03F-2E92-D5DD-D390A30D26DB}"/>
                </a:ext>
              </a:extLst>
            </p:cNvPr>
            <p:cNvSpPr/>
            <p:nvPr/>
          </p:nvSpPr>
          <p:spPr>
            <a:xfrm>
              <a:off x="1254035" y="5468983"/>
              <a:ext cx="2977395" cy="1010193"/>
            </a:xfrm>
            <a:prstGeom prst="roundRect">
              <a:avLst>
                <a:gd name="adj" fmla="val 3372"/>
              </a:avLst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30" name="テキスト ボックス 29">
              <a:extLst>
                <a:ext uri="{FF2B5EF4-FFF2-40B4-BE49-F238E27FC236}">
                  <a16:creationId xmlns:a16="http://schemas.microsoft.com/office/drawing/2014/main" id="{456C0B0A-2E99-CF19-7A13-D7E1F695936F}"/>
                </a:ext>
              </a:extLst>
            </p:cNvPr>
            <p:cNvSpPr txBox="1"/>
            <p:nvPr/>
          </p:nvSpPr>
          <p:spPr>
            <a:xfrm>
              <a:off x="2966353" y="5579966"/>
              <a:ext cx="118400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900" b="1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A/</a:t>
              </a:r>
              <a:r>
                <a:rPr kumimoji="1" lang="ja-JP" altLang="en-US" sz="900" b="1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収納時</a:t>
              </a:r>
              <a:endParaRPr kumimoji="1" lang="en-US" altLang="ja-JP" sz="900" b="1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r>
                <a:rPr kumimoji="1" lang="en-US" altLang="ja-JP" sz="900" b="1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W60×H30mm</a:t>
              </a:r>
              <a:endParaRPr kumimoji="1" lang="ja-JP" altLang="en-US" sz="900" b="1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1" name="テキスト ボックス 30">
              <a:extLst>
                <a:ext uri="{FF2B5EF4-FFF2-40B4-BE49-F238E27FC236}">
                  <a16:creationId xmlns:a16="http://schemas.microsoft.com/office/drawing/2014/main" id="{EC906FB4-5A6E-9094-0AB5-1D001E05DAF2}"/>
                </a:ext>
              </a:extLst>
            </p:cNvPr>
            <p:cNvSpPr txBox="1"/>
            <p:nvPr/>
          </p:nvSpPr>
          <p:spPr>
            <a:xfrm>
              <a:off x="2966353" y="6015395"/>
              <a:ext cx="13153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900" b="1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B/</a:t>
              </a:r>
              <a:r>
                <a:rPr kumimoji="1" lang="ja-JP" altLang="en-US" sz="900" b="1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使用時</a:t>
              </a:r>
              <a:endParaRPr kumimoji="1" lang="en-US" altLang="ja-JP" sz="900" b="1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r>
                <a:rPr kumimoji="1" lang="en-US" altLang="ja-JP" sz="900" b="1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W150×H150mm</a:t>
              </a:r>
              <a:endParaRPr kumimoji="1" lang="ja-JP" altLang="en-US" sz="900" b="1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  <p:pic>
        <p:nvPicPr>
          <p:cNvPr id="34" name="図 33">
            <a:extLst>
              <a:ext uri="{FF2B5EF4-FFF2-40B4-BE49-F238E27FC236}">
                <a16:creationId xmlns:a16="http://schemas.microsoft.com/office/drawing/2014/main" id="{7152ED68-E974-B8C0-67F6-8D73C782102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59051" y="814701"/>
            <a:ext cx="1478481" cy="1478481"/>
          </a:xfrm>
          <a:prstGeom prst="rect">
            <a:avLst/>
          </a:prstGeom>
        </p:spPr>
      </p:pic>
      <p:pic>
        <p:nvPicPr>
          <p:cNvPr id="36" name="図 35">
            <a:extLst>
              <a:ext uri="{FF2B5EF4-FFF2-40B4-BE49-F238E27FC236}">
                <a16:creationId xmlns:a16="http://schemas.microsoft.com/office/drawing/2014/main" id="{D3AE6282-3066-EBBD-7C95-C43D064C98C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18669" y="819207"/>
            <a:ext cx="1467592" cy="1467592"/>
          </a:xfrm>
          <a:prstGeom prst="rect">
            <a:avLst/>
          </a:prstGeom>
        </p:spPr>
      </p:pic>
      <p:pic>
        <p:nvPicPr>
          <p:cNvPr id="37" name="図 36">
            <a:extLst>
              <a:ext uri="{FF2B5EF4-FFF2-40B4-BE49-F238E27FC236}">
                <a16:creationId xmlns:a16="http://schemas.microsoft.com/office/drawing/2014/main" id="{9A8CB4E7-8301-2861-AD0B-76B82B93EF3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30126" y="812724"/>
            <a:ext cx="1480359" cy="1480359"/>
          </a:xfrm>
          <a:prstGeom prst="rect">
            <a:avLst/>
          </a:prstGeom>
        </p:spPr>
      </p:pic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F5633F17-A5E3-0025-46A5-B8A2D9379219}"/>
              </a:ext>
            </a:extLst>
          </p:cNvPr>
          <p:cNvSpPr/>
          <p:nvPr/>
        </p:nvSpPr>
        <p:spPr>
          <a:xfrm>
            <a:off x="0" y="0"/>
            <a:ext cx="9144000" cy="313509"/>
          </a:xfrm>
          <a:prstGeom prst="rect">
            <a:avLst/>
          </a:prstGeom>
          <a:gradFill>
            <a:gsLst>
              <a:gs pos="7000">
                <a:schemeClr val="accent1">
                  <a:lumMod val="5000"/>
                  <a:lumOff val="95000"/>
                </a:schemeClr>
              </a:gs>
              <a:gs pos="44000">
                <a:srgbClr val="92D050"/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ja-JP" altLang="en-US" sz="14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14E93331-58B8-FE10-F107-684924B00449}"/>
              </a:ext>
            </a:extLst>
          </p:cNvPr>
          <p:cNvSpPr/>
          <p:nvPr/>
        </p:nvSpPr>
        <p:spPr>
          <a:xfrm rot="10800000">
            <a:off x="0" y="6667500"/>
            <a:ext cx="9144000" cy="190500"/>
          </a:xfrm>
          <a:prstGeom prst="rect">
            <a:avLst/>
          </a:prstGeom>
          <a:gradFill>
            <a:gsLst>
              <a:gs pos="7000">
                <a:schemeClr val="accent1">
                  <a:lumMod val="5000"/>
                  <a:lumOff val="95000"/>
                </a:schemeClr>
              </a:gs>
              <a:gs pos="44000">
                <a:srgbClr val="92D050"/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AB94E3B1-4ABD-9A4A-F146-CB2C15A2F726}"/>
              </a:ext>
            </a:extLst>
          </p:cNvPr>
          <p:cNvGrpSpPr/>
          <p:nvPr/>
        </p:nvGrpSpPr>
        <p:grpSpPr>
          <a:xfrm>
            <a:off x="4601223" y="4753047"/>
            <a:ext cx="4421446" cy="1628321"/>
            <a:chOff x="4572000" y="4834493"/>
            <a:chExt cx="4421446" cy="1628321"/>
          </a:xfrm>
        </p:grpSpPr>
        <p:cxnSp>
          <p:nvCxnSpPr>
            <p:cNvPr id="6" name="直線コネクタ 5">
              <a:extLst>
                <a:ext uri="{FF2B5EF4-FFF2-40B4-BE49-F238E27FC236}">
                  <a16:creationId xmlns:a16="http://schemas.microsoft.com/office/drawing/2014/main" id="{94794886-B10D-DA68-08EF-0971E7048239}"/>
                </a:ext>
              </a:extLst>
            </p:cNvPr>
            <p:cNvCxnSpPr>
              <a:cxnSpLocks/>
            </p:cNvCxnSpPr>
            <p:nvPr/>
          </p:nvCxnSpPr>
          <p:spPr>
            <a:xfrm>
              <a:off x="4673446" y="5420043"/>
              <a:ext cx="4320000" cy="0"/>
            </a:xfrm>
            <a:prstGeom prst="line">
              <a:avLst/>
            </a:prstGeom>
            <a:ln w="1270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線コネクタ 7">
              <a:extLst>
                <a:ext uri="{FF2B5EF4-FFF2-40B4-BE49-F238E27FC236}">
                  <a16:creationId xmlns:a16="http://schemas.microsoft.com/office/drawing/2014/main" id="{6B0843F8-C243-8110-80FB-FBCC3E01FDBE}"/>
                </a:ext>
              </a:extLst>
            </p:cNvPr>
            <p:cNvCxnSpPr>
              <a:cxnSpLocks/>
            </p:cNvCxnSpPr>
            <p:nvPr/>
          </p:nvCxnSpPr>
          <p:spPr>
            <a:xfrm>
              <a:off x="4673446" y="5682858"/>
              <a:ext cx="4320000" cy="0"/>
            </a:xfrm>
            <a:prstGeom prst="line">
              <a:avLst/>
            </a:prstGeom>
            <a:ln w="1270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線コネクタ 8">
              <a:extLst>
                <a:ext uri="{FF2B5EF4-FFF2-40B4-BE49-F238E27FC236}">
                  <a16:creationId xmlns:a16="http://schemas.microsoft.com/office/drawing/2014/main" id="{641E6576-B0C3-5CBA-EE0C-04C784217EE8}"/>
                </a:ext>
              </a:extLst>
            </p:cNvPr>
            <p:cNvCxnSpPr>
              <a:cxnSpLocks/>
            </p:cNvCxnSpPr>
            <p:nvPr/>
          </p:nvCxnSpPr>
          <p:spPr>
            <a:xfrm>
              <a:off x="4673446" y="5946630"/>
              <a:ext cx="4320000" cy="0"/>
            </a:xfrm>
            <a:prstGeom prst="line">
              <a:avLst/>
            </a:prstGeom>
            <a:ln w="1270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線コネクタ 10">
              <a:extLst>
                <a:ext uri="{FF2B5EF4-FFF2-40B4-BE49-F238E27FC236}">
                  <a16:creationId xmlns:a16="http://schemas.microsoft.com/office/drawing/2014/main" id="{95D6259C-FBD9-7F89-DE6C-4CC6AC13FC2C}"/>
                </a:ext>
              </a:extLst>
            </p:cNvPr>
            <p:cNvCxnSpPr>
              <a:cxnSpLocks/>
            </p:cNvCxnSpPr>
            <p:nvPr/>
          </p:nvCxnSpPr>
          <p:spPr>
            <a:xfrm>
              <a:off x="4673446" y="6216794"/>
              <a:ext cx="4320000" cy="0"/>
            </a:xfrm>
            <a:prstGeom prst="line">
              <a:avLst/>
            </a:prstGeom>
            <a:ln w="1270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線コネクタ 12">
              <a:extLst>
                <a:ext uri="{FF2B5EF4-FFF2-40B4-BE49-F238E27FC236}">
                  <a16:creationId xmlns:a16="http://schemas.microsoft.com/office/drawing/2014/main" id="{A4CEB157-2A44-0FFC-686F-2998898633DC}"/>
                </a:ext>
              </a:extLst>
            </p:cNvPr>
            <p:cNvCxnSpPr>
              <a:cxnSpLocks/>
            </p:cNvCxnSpPr>
            <p:nvPr/>
          </p:nvCxnSpPr>
          <p:spPr>
            <a:xfrm>
              <a:off x="4673446" y="6462814"/>
              <a:ext cx="4320000" cy="0"/>
            </a:xfrm>
            <a:prstGeom prst="line">
              <a:avLst/>
            </a:prstGeom>
            <a:ln w="1270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線コネクタ 13">
              <a:extLst>
                <a:ext uri="{FF2B5EF4-FFF2-40B4-BE49-F238E27FC236}">
                  <a16:creationId xmlns:a16="http://schemas.microsoft.com/office/drawing/2014/main" id="{7BF9B55D-F63D-DB34-1452-70FA1A60740D}"/>
                </a:ext>
              </a:extLst>
            </p:cNvPr>
            <p:cNvCxnSpPr>
              <a:cxnSpLocks/>
            </p:cNvCxnSpPr>
            <p:nvPr/>
          </p:nvCxnSpPr>
          <p:spPr>
            <a:xfrm>
              <a:off x="4673446" y="5160900"/>
              <a:ext cx="4320000" cy="0"/>
            </a:xfrm>
            <a:prstGeom prst="line">
              <a:avLst/>
            </a:prstGeom>
            <a:ln w="1270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テキスト ボックス 19">
              <a:extLst>
                <a:ext uri="{FF2B5EF4-FFF2-40B4-BE49-F238E27FC236}">
                  <a16:creationId xmlns:a16="http://schemas.microsoft.com/office/drawing/2014/main" id="{69136EF2-088D-6CE8-640B-E6DC7E7B8BF5}"/>
                </a:ext>
              </a:extLst>
            </p:cNvPr>
            <p:cNvSpPr txBox="1"/>
            <p:nvPr/>
          </p:nvSpPr>
          <p:spPr>
            <a:xfrm>
              <a:off x="4572000" y="4834493"/>
              <a:ext cx="82586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kumimoji="1" lang="en-US" altLang="ja-JP" sz="1100" dirty="0"/>
                <a:t>memo</a:t>
              </a:r>
              <a:endParaRPr kumimoji="1" lang="ja-JP" altLang="en-US" sz="1100" dirty="0"/>
            </a:p>
          </p:txBody>
        </p:sp>
      </p:grpSp>
      <p:pic>
        <p:nvPicPr>
          <p:cNvPr id="7" name="グラフィックス 6">
            <a:extLst>
              <a:ext uri="{FF2B5EF4-FFF2-40B4-BE49-F238E27FC236}">
                <a16:creationId xmlns:a16="http://schemas.microsoft.com/office/drawing/2014/main" id="{1987766D-F564-473C-7921-A6B2A56459E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03737" y="2135590"/>
            <a:ext cx="3766366" cy="3304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3156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526</TotalTime>
  <Words>86</Words>
  <Application>Microsoft Office PowerPoint</Application>
  <PresentationFormat>画面に合わせる (4:3)</PresentationFormat>
  <Paragraphs>25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メイリオ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達也</dc:creator>
  <cp:lastModifiedBy>CO LTD NEED</cp:lastModifiedBy>
  <cp:revision>20</cp:revision>
  <dcterms:created xsi:type="dcterms:W3CDTF">2023-01-27T06:17:12Z</dcterms:created>
  <dcterms:modified xsi:type="dcterms:W3CDTF">2025-01-06T02:56:39Z</dcterms:modified>
</cp:coreProperties>
</file>